
<file path=[Content_Types].xml><?xml version="1.0" encoding="utf-8"?>
<Types xmlns="http://schemas.openxmlformats.org/package/2006/content-types">
  <Default Extension="bin" ContentType="image/unknown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theme/themeOverride1.xml" ContentType="application/vnd.openxmlformats-officedocument.themeOverride+xml"/>
  <Override PartName="/ppt/drawings/drawing2.xml" ContentType="application/vnd.openxmlformats-officedocument.drawingml.chartshapes+xml"/>
  <Override PartName="/ppt/charts/chart5.xml" ContentType="application/vnd.openxmlformats-officedocument.drawingml.chart+xml"/>
  <Override PartName="/ppt/theme/themeOverride2.xml" ContentType="application/vnd.openxmlformats-officedocument.themeOverride+xml"/>
  <Override PartName="/ppt/drawings/drawing3.xml" ContentType="application/vnd.openxmlformats-officedocument.drawingml.chartshapes+xml"/>
  <Override PartName="/ppt/charts/chart6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4.xml" ContentType="application/vnd.openxmlformats-officedocument.drawingml.chartshape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56" r:id="rId2"/>
    <p:sldId id="624" r:id="rId3"/>
    <p:sldId id="517" r:id="rId4"/>
    <p:sldId id="555" r:id="rId5"/>
    <p:sldId id="521" r:id="rId6"/>
    <p:sldId id="550" r:id="rId7"/>
    <p:sldId id="551" r:id="rId8"/>
    <p:sldId id="539" r:id="rId9"/>
    <p:sldId id="260" r:id="rId10"/>
    <p:sldId id="622" r:id="rId11"/>
    <p:sldId id="291" r:id="rId12"/>
    <p:sldId id="532" r:id="rId13"/>
    <p:sldId id="298" r:id="rId14"/>
    <p:sldId id="541" r:id="rId15"/>
    <p:sldId id="533" r:id="rId16"/>
    <p:sldId id="542" r:id="rId17"/>
    <p:sldId id="265" r:id="rId18"/>
    <p:sldId id="543" r:id="rId19"/>
    <p:sldId id="430" r:id="rId20"/>
    <p:sldId id="547" r:id="rId21"/>
    <p:sldId id="548" r:id="rId22"/>
    <p:sldId id="544" r:id="rId23"/>
    <p:sldId id="623" r:id="rId24"/>
    <p:sldId id="258" r:id="rId25"/>
    <p:sldId id="303" r:id="rId26"/>
    <p:sldId id="617" r:id="rId27"/>
    <p:sldId id="616" r:id="rId28"/>
    <p:sldId id="619" r:id="rId29"/>
    <p:sldId id="524" r:id="rId30"/>
  </p:sldIdLst>
  <p:sldSz cx="9144000" cy="5143500" type="screen16x9"/>
  <p:notesSz cx="6858000" cy="9144000"/>
  <p:embeddedFontLst>
    <p:embeddedFont>
      <p:font typeface="Lato" panose="020F0502020204030203" pitchFamily="34" charset="0"/>
      <p:regular r:id="rId33"/>
      <p:bold r:id="rId34"/>
      <p:italic r:id="rId35"/>
      <p:boldItalic r:id="rId36"/>
    </p:embeddedFont>
    <p:embeddedFont>
      <p:font typeface="Lato Black" panose="020F0502020204030203" pitchFamily="34" charset="0"/>
      <p:bold r:id="rId37"/>
      <p:boldItalic r:id="rId38"/>
    </p:embeddedFont>
    <p:embeddedFont>
      <p:font typeface="Lato Light" panose="020F0502020204030203" pitchFamily="34" charset="0"/>
      <p:regular r:id="rId39"/>
      <p:italic r:id="rId40"/>
    </p:embeddedFont>
    <p:embeddedFont>
      <p:font typeface="Montserrat" panose="00000500000000000000" pitchFamily="2" charset="-18"/>
      <p:regular r:id="rId41"/>
      <p:bold r:id="rId42"/>
      <p:italic r:id="rId43"/>
      <p:boldItalic r:id="rId44"/>
    </p:embeddedFont>
    <p:embeddedFont>
      <p:font typeface="Montserrat ExtraBold" panose="00000900000000000000" pitchFamily="2" charset="-18"/>
      <p:bold r:id="rId45"/>
      <p:boldItalic r:id="rId46"/>
    </p:embeddedFont>
    <p:embeddedFont>
      <p:font typeface="Montserrat ExtraLight" panose="00000300000000000000" pitchFamily="2" charset="-18"/>
      <p:regular r:id="rId47"/>
      <p:italic r:id="rId48"/>
    </p:embeddedFont>
    <p:embeddedFont>
      <p:font typeface="Open Sans" panose="020B0606030504020204" pitchFamily="34" charset="0"/>
      <p:regular r:id="rId49"/>
      <p:bold r:id="rId50"/>
      <p:italic r:id="rId51"/>
      <p:boldItalic r:id="rId52"/>
    </p:embeddedFont>
    <p:embeddedFont>
      <p:font typeface="Open Sans Light" panose="020B0306030504020204" pitchFamily="34" charset="0"/>
      <p:regular r:id="rId53"/>
      <p:italic r:id="rId54"/>
    </p:embeddedFont>
    <p:embeddedFont>
      <p:font typeface="Signika Negative" panose="020B0604020202020204" charset="-18"/>
      <p:regular r:id="rId55"/>
      <p:bold r:id="rId5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kcja domyślna" id="{EA32945E-8698-4919-81E9-A49BC21845D3}">
          <p14:sldIdLst>
            <p14:sldId id="256"/>
            <p14:sldId id="624"/>
            <p14:sldId id="517"/>
            <p14:sldId id="555"/>
            <p14:sldId id="521"/>
            <p14:sldId id="550"/>
            <p14:sldId id="551"/>
            <p14:sldId id="539"/>
          </p14:sldIdLst>
        </p14:section>
        <p14:section name="Sekcja bez tytułu" id="{1178AD80-C15F-4709-AA10-CBA97C5CAC4B}">
          <p14:sldIdLst>
            <p14:sldId id="260"/>
            <p14:sldId id="622"/>
            <p14:sldId id="291"/>
            <p14:sldId id="532"/>
            <p14:sldId id="298"/>
            <p14:sldId id="541"/>
            <p14:sldId id="533"/>
            <p14:sldId id="542"/>
            <p14:sldId id="265"/>
            <p14:sldId id="543"/>
            <p14:sldId id="430"/>
            <p14:sldId id="547"/>
            <p14:sldId id="548"/>
            <p14:sldId id="544"/>
            <p14:sldId id="623"/>
            <p14:sldId id="258"/>
            <p14:sldId id="303"/>
            <p14:sldId id="617"/>
            <p14:sldId id="616"/>
            <p14:sldId id="619"/>
            <p14:sldId id="52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0000"/>
    <a:srgbClr val="1A283C"/>
    <a:srgbClr val="10253F"/>
    <a:srgbClr val="1F3449"/>
    <a:srgbClr val="E10716"/>
    <a:srgbClr val="C2C1CB"/>
    <a:srgbClr val="7F7F7F"/>
    <a:srgbClr val="F59BA0"/>
    <a:srgbClr val="EE6A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Bez stylu, bez siatki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Styl z motywem 1 — Ak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C89EF96-8CEA-46FF-86C4-4CE0E7609802}" styleName="Styl jasny 3 — Ak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Styl jasny 3 — Ak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DBED569-4797-4DF1-A0F4-6AAB3CD982D8}" styleName="Styl jasny 3 — Ak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Styl jasny 3 — Ak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88" autoAdjust="0"/>
    <p:restoredTop sz="96374" autoAdjust="0"/>
  </p:normalViewPr>
  <p:slideViewPr>
    <p:cSldViewPr>
      <p:cViewPr varScale="1">
        <p:scale>
          <a:sx n="154" d="100"/>
          <a:sy n="154" d="100"/>
        </p:scale>
        <p:origin x="246" y="36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32" d="100"/>
        <a:sy n="132" d="100"/>
      </p:scale>
      <p:origin x="0" y="0"/>
    </p:cViewPr>
  </p:sorterViewPr>
  <p:notesViewPr>
    <p:cSldViewPr>
      <p:cViewPr varScale="1">
        <p:scale>
          <a:sx n="87" d="100"/>
          <a:sy n="87" d="100"/>
        </p:scale>
        <p:origin x="3840" y="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font" Target="fonts/font18.fntdata"/><Relationship Id="rId55" Type="http://schemas.openxmlformats.org/officeDocument/2006/relationships/font" Target="fonts/font23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font" Target="fonts/font21.fntdata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56" Type="http://schemas.openxmlformats.org/officeDocument/2006/relationships/font" Target="fonts/font24.fntdata"/><Relationship Id="rId8" Type="http://schemas.openxmlformats.org/officeDocument/2006/relationships/slide" Target="slides/slide7.xml"/><Relationship Id="rId51" Type="http://schemas.openxmlformats.org/officeDocument/2006/relationships/font" Target="fonts/font1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9.fntdata"/><Relationship Id="rId54" Type="http://schemas.openxmlformats.org/officeDocument/2006/relationships/font" Target="fonts/font2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49" Type="http://schemas.openxmlformats.org/officeDocument/2006/relationships/font" Target="fonts/font17.fntdata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2.fntdata"/><Relationship Id="rId52" Type="http://schemas.openxmlformats.org/officeDocument/2006/relationships/font" Target="fonts/font20.fntdata"/><Relationship Id="rId6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ogdan\Desktop\Zeszyt24444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1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3.xml"/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2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Arkusz1!$C$30</c:f>
              <c:strCache>
                <c:ptCount val="1"/>
                <c:pt idx="0">
                  <c:v>Sprzedaż netto %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shade val="53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583-4CD2-9988-F59A74911AA7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583-4CD2-9988-F59A74911AA7}"/>
              </c:ext>
            </c:extLst>
          </c:dPt>
          <c:dPt>
            <c:idx val="2"/>
            <c:bubble3D val="0"/>
            <c:spPr>
              <a:solidFill>
                <a:srgbClr val="10253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583-4CD2-9988-F59A74911AA7}"/>
              </c:ext>
            </c:extLst>
          </c:dPt>
          <c:dPt>
            <c:idx val="3"/>
            <c:bubble3D val="0"/>
            <c:spPr>
              <a:solidFill>
                <a:srgbClr val="D9D9D9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583-4CD2-9988-F59A74911AA7}"/>
              </c:ext>
            </c:extLst>
          </c:dPt>
          <c:dPt>
            <c:idx val="4"/>
            <c:bubble3D val="0"/>
            <c:spPr>
              <a:solidFill>
                <a:srgbClr val="5E6378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5583-4CD2-9988-F59A74911AA7}"/>
              </c:ext>
            </c:extLst>
          </c:dPt>
          <c:dLbls>
            <c:dLbl>
              <c:idx val="0"/>
              <c:layout>
                <c:manualLayout>
                  <c:x val="7.3915830821212258E-3"/>
                  <c:y val="1.486536311868291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00" b="0" i="0" u="none" strike="noStrike" kern="1200" baseline="0">
                      <a:solidFill>
                        <a:schemeClr val="tx1"/>
                      </a:solidFill>
                      <a:latin typeface="Lato" panose="020F0502020204030203" pitchFamily="34" charset="-18"/>
                      <a:ea typeface="+mn-ea"/>
                      <a:cs typeface="+mn-cs"/>
                    </a:defRPr>
                  </a:pPr>
                  <a:endParaRPr lang="pl-PL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583-4CD2-9988-F59A74911AA7}"/>
                </c:ext>
              </c:extLst>
            </c:dLbl>
            <c:dLbl>
              <c:idx val="1"/>
              <c:layout>
                <c:manualLayout>
                  <c:x val="1.4783166164242722E-2"/>
                  <c:y val="-3.716340779670738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00" b="0" i="0" u="none" strike="noStrike" kern="1200" baseline="0">
                      <a:solidFill>
                        <a:schemeClr val="bg1"/>
                      </a:solidFill>
                      <a:latin typeface="Lato" panose="020F0502020204030203" pitchFamily="34" charset="-18"/>
                      <a:ea typeface="+mn-ea"/>
                      <a:cs typeface="+mn-cs"/>
                    </a:defRPr>
                  </a:pPr>
                  <a:endParaRPr lang="pl-PL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583-4CD2-9988-F59A74911AA7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00" b="0" i="0" u="none" strike="noStrike" kern="1200" baseline="0">
                      <a:solidFill>
                        <a:schemeClr val="bg1"/>
                      </a:solidFill>
                      <a:latin typeface="Lato" panose="020F0502020204030203" pitchFamily="34" charset="-18"/>
                      <a:ea typeface="+mn-ea"/>
                      <a:cs typeface="+mn-cs"/>
                    </a:defRPr>
                  </a:pPr>
                  <a:endParaRPr lang="pl-PL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5583-4CD2-9988-F59A74911AA7}"/>
                </c:ext>
              </c:extLst>
            </c:dLbl>
            <c:dLbl>
              <c:idx val="3"/>
              <c:layout>
                <c:manualLayout>
                  <c:x val="7.3915830821212935E-3"/>
                  <c:y val="-7.4326815593415098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00" b="0" i="0" u="none" strike="noStrike" kern="1200" baseline="0">
                      <a:solidFill>
                        <a:schemeClr val="tx1"/>
                      </a:solidFill>
                      <a:latin typeface="Lato" panose="020F0502020204030203" pitchFamily="34" charset="-18"/>
                      <a:ea typeface="+mn-ea"/>
                      <a:cs typeface="+mn-cs"/>
                    </a:defRPr>
                  </a:pPr>
                  <a:endParaRPr lang="pl-PL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583-4CD2-9988-F59A74911AA7}"/>
                </c:ext>
              </c:extLst>
            </c:dLbl>
            <c:dLbl>
              <c:idx val="4"/>
              <c:layout>
                <c:manualLayout>
                  <c:x val="9.2808018761816029E-3"/>
                  <c:y val="-1.4417646473573013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00" b="0" i="0" u="none" strike="noStrike" kern="1200" baseline="0">
                      <a:solidFill>
                        <a:schemeClr val="bg1"/>
                      </a:solidFill>
                      <a:latin typeface="Lato" panose="020F0502020204030203" pitchFamily="34" charset="-18"/>
                      <a:ea typeface="+mn-ea"/>
                      <a:cs typeface="+mn-cs"/>
                    </a:defRPr>
                  </a:pPr>
                  <a:endParaRPr lang="pl-PL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583-4CD2-9988-F59A74911AA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Lato" panose="020F0502020204030203" pitchFamily="34" charset="-18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Arkusz1!$B$31:$B$35</c:f>
              <c:strCache>
                <c:ptCount val="5"/>
                <c:pt idx="0">
                  <c:v>Maspex</c:v>
                </c:pt>
                <c:pt idx="1">
                  <c:v>Alkohol</c:v>
                </c:pt>
                <c:pt idx="2">
                  <c:v>Piwo</c:v>
                </c:pt>
                <c:pt idx="3">
                  <c:v>Wino</c:v>
                </c:pt>
                <c:pt idx="4">
                  <c:v>Napoje</c:v>
                </c:pt>
              </c:strCache>
            </c:strRef>
          </c:cat>
          <c:val>
            <c:numRef>
              <c:f>Arkusz1!$C$31:$C$35</c:f>
              <c:numCache>
                <c:formatCode>0.0%</c:formatCode>
                <c:ptCount val="5"/>
                <c:pt idx="0">
                  <c:v>0.17337247902423031</c:v>
                </c:pt>
                <c:pt idx="1">
                  <c:v>0.40574118683254778</c:v>
                </c:pt>
                <c:pt idx="2">
                  <c:v>0.30217650272329427</c:v>
                </c:pt>
                <c:pt idx="3">
                  <c:v>3.5215105572140977E-2</c:v>
                </c:pt>
                <c:pt idx="4">
                  <c:v>8.3494725847786694E-2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5583-4CD2-9988-F59A74911AA7}"/>
            </c:ext>
          </c:extLst>
        </c:ser>
        <c:ser>
          <c:idx val="1"/>
          <c:order val="1"/>
          <c:tx>
            <c:strRef>
              <c:f>Arkusz1!$D$30</c:f>
              <c:strCache>
                <c:ptCount val="1"/>
                <c:pt idx="0">
                  <c:v>Ilość palet %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shade val="53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C-5583-4CD2-9988-F59A74911AA7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E-5583-4CD2-9988-F59A74911AA7}"/>
              </c:ext>
            </c:extLst>
          </c:dPt>
          <c:dPt>
            <c:idx val="2"/>
            <c:bubble3D val="0"/>
            <c:explosion val="1"/>
            <c:spPr>
              <a:solidFill>
                <a:srgbClr val="10253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0-5583-4CD2-9988-F59A74911AA7}"/>
              </c:ext>
            </c:extLst>
          </c:dPt>
          <c:dPt>
            <c:idx val="3"/>
            <c:bubble3D val="0"/>
            <c:spPr>
              <a:solidFill>
                <a:schemeClr val="bg1">
                  <a:lumMod val="8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2-5583-4CD2-9988-F59A74911AA7}"/>
              </c:ext>
            </c:extLst>
          </c:dPt>
          <c:dPt>
            <c:idx val="4"/>
            <c:bubble3D val="0"/>
            <c:spPr>
              <a:solidFill>
                <a:srgbClr val="5E6378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4-5583-4CD2-9988-F59A74911AA7}"/>
              </c:ext>
            </c:extLst>
          </c:dPt>
          <c:dLbls>
            <c:dLbl>
              <c:idx val="0"/>
              <c:layout>
                <c:manualLayout>
                  <c:x val="-7.3915830821213611E-3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00" b="0" i="0" u="none" strike="noStrike" kern="1200" baseline="0">
                      <a:solidFill>
                        <a:schemeClr val="tx1"/>
                      </a:solidFill>
                      <a:latin typeface="Lato" panose="020F0502020204030203" pitchFamily="34" charset="-18"/>
                      <a:ea typeface="+mn-ea"/>
                      <a:cs typeface="+mn-cs"/>
                    </a:defRPr>
                  </a:pPr>
                  <a:endParaRPr lang="pl-PL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5583-4CD2-9988-F59A74911AA7}"/>
                </c:ext>
              </c:extLst>
            </c:dLbl>
            <c:dLbl>
              <c:idx val="1"/>
              <c:layout>
                <c:manualLayout>
                  <c:x val="7.3915830821213611E-3"/>
                  <c:y val="-7.4326815593414759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00" b="0" i="0" u="none" strike="noStrike" kern="1200" baseline="0">
                      <a:solidFill>
                        <a:schemeClr val="bg1"/>
                      </a:solidFill>
                      <a:latin typeface="Lato" panose="020F0502020204030203" pitchFamily="34" charset="-18"/>
                      <a:ea typeface="+mn-ea"/>
                      <a:cs typeface="+mn-cs"/>
                    </a:defRPr>
                  </a:pPr>
                  <a:endParaRPr lang="pl-PL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5583-4CD2-9988-F59A74911AA7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00" b="0" i="0" u="none" strike="noStrike" kern="1200" baseline="0">
                      <a:solidFill>
                        <a:schemeClr val="bg1"/>
                      </a:solidFill>
                      <a:latin typeface="Lato" panose="020F0502020204030203" pitchFamily="34" charset="-18"/>
                      <a:ea typeface="+mn-ea"/>
                      <a:cs typeface="+mn-cs"/>
                    </a:defRPr>
                  </a:pPr>
                  <a:endParaRPr lang="pl-PL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0-5583-4CD2-9988-F59A74911AA7}"/>
                </c:ext>
              </c:extLst>
            </c:dLbl>
            <c:dLbl>
              <c:idx val="3"/>
              <c:layout>
                <c:manualLayout>
                  <c:x val="3.6957915410606636E-3"/>
                  <c:y val="-2.601438545769516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00" b="0" i="0" u="none" strike="noStrike" kern="1200" baseline="0">
                      <a:solidFill>
                        <a:schemeClr val="tx1"/>
                      </a:solidFill>
                      <a:latin typeface="Lato" panose="020F0502020204030203" pitchFamily="34" charset="-18"/>
                      <a:ea typeface="+mn-ea"/>
                      <a:cs typeface="+mn-cs"/>
                    </a:defRPr>
                  </a:pPr>
                  <a:endParaRPr lang="pl-PL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5583-4CD2-9988-F59A74911AA7}"/>
                </c:ext>
              </c:extLst>
            </c:dLbl>
            <c:dLbl>
              <c:idx val="4"/>
              <c:layout>
                <c:manualLayout>
                  <c:x val="4.8045290033788844E-2"/>
                  <c:y val="-1.858170389835370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00" b="0" i="0" u="none" strike="noStrike" kern="1200" baseline="0">
                      <a:solidFill>
                        <a:schemeClr val="bg1"/>
                      </a:solidFill>
                      <a:latin typeface="Lato" panose="020F0502020204030203" pitchFamily="34" charset="-18"/>
                      <a:ea typeface="+mn-ea"/>
                      <a:cs typeface="+mn-cs"/>
                    </a:defRPr>
                  </a:pPr>
                  <a:endParaRPr lang="pl-PL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5583-4CD2-9988-F59A74911AA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Lato" panose="020F0502020204030203" pitchFamily="34" charset="-18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Arkusz1!$B$31:$B$35</c:f>
              <c:strCache>
                <c:ptCount val="5"/>
                <c:pt idx="0">
                  <c:v>Maspex</c:v>
                </c:pt>
                <c:pt idx="1">
                  <c:v>Alkohol</c:v>
                </c:pt>
                <c:pt idx="2">
                  <c:v>Piwo</c:v>
                </c:pt>
                <c:pt idx="3">
                  <c:v>Wino</c:v>
                </c:pt>
                <c:pt idx="4">
                  <c:v>Napoje</c:v>
                </c:pt>
              </c:strCache>
            </c:strRef>
          </c:cat>
          <c:val>
            <c:numRef>
              <c:f>Arkusz1!$D$31:$D$35</c:f>
              <c:numCache>
                <c:formatCode>0.0%</c:formatCode>
                <c:ptCount val="5"/>
                <c:pt idx="0">
                  <c:v>0.23579685541592252</c:v>
                </c:pt>
                <c:pt idx="1">
                  <c:v>8.7455332387504317E-2</c:v>
                </c:pt>
                <c:pt idx="2">
                  <c:v>0.42497666975084891</c:v>
                </c:pt>
                <c:pt idx="3">
                  <c:v>1.9899907358726723E-2</c:v>
                </c:pt>
                <c:pt idx="4">
                  <c:v>0.23187123508699761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5-5583-4CD2-9988-F59A74911AA7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8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54477545998926"/>
          <c:y val="0.10206007310160457"/>
          <c:w val="0.84063990188967253"/>
          <c:h val="0.707767600126458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tx>
          <c:spPr>
            <a:solidFill>
              <a:schemeClr val="tx2">
                <a:lumMod val="50000"/>
              </a:schemeClr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2D3-4B55-A3AD-3EAE84AC9AE4}"/>
              </c:ext>
            </c:extLst>
          </c:dPt>
          <c:dPt>
            <c:idx val="2"/>
            <c:invertIfNegative val="0"/>
            <c:bubble3D val="0"/>
            <c:spPr>
              <a:solidFill>
                <a:srgbClr val="CC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82D3-4B55-A3AD-3EAE84AC9AE4}"/>
              </c:ext>
            </c:extLst>
          </c:dPt>
          <c:dPt>
            <c:idx val="3"/>
            <c:invertIfNegative val="0"/>
            <c:bubble3D val="0"/>
            <c:spPr>
              <a:solidFill>
                <a:srgbClr val="37609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2D3-4B55-A3AD-3EAE84AC9AE4}"/>
              </c:ext>
            </c:extLst>
          </c:dPt>
          <c:dPt>
            <c:idx val="4"/>
            <c:invertIfNegative val="0"/>
            <c:bubble3D val="0"/>
            <c:spPr>
              <a:solidFill>
                <a:srgbClr val="4BACC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82D3-4B55-A3AD-3EAE84AC9AE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Lato Light" panose="020F0302020204030203" pitchFamily="34" charset="-18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Sheet1!$B$1:$F$1</c:f>
              <c:strCache>
                <c:ptCount val="5"/>
                <c:pt idx="0">
                  <c:v>Detal</c:v>
                </c:pt>
                <c:pt idx="1">
                  <c:v>Hurt</c:v>
                </c:pt>
                <c:pt idx="2">
                  <c:v>Horeca</c:v>
                </c:pt>
                <c:pt idx="3">
                  <c:v>Stacje Paliw</c:v>
                </c:pt>
                <c:pt idx="4">
                  <c:v>Pozostałe</c:v>
                </c:pt>
              </c:strCache>
            </c:strRef>
          </c:cat>
          <c:val>
            <c:numRef>
              <c:f>Sheet1!$B$2:$F$2</c:f>
              <c:numCache>
                <c:formatCode>0.0%</c:formatCode>
                <c:ptCount val="5"/>
                <c:pt idx="0">
                  <c:v>0.78638456844428029</c:v>
                </c:pt>
                <c:pt idx="1">
                  <c:v>0.11</c:v>
                </c:pt>
                <c:pt idx="2">
                  <c:v>0.03</c:v>
                </c:pt>
                <c:pt idx="3">
                  <c:v>0.06</c:v>
                </c:pt>
                <c:pt idx="4">
                  <c:v>1.3615431555719693E-2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A21-417D-965C-FC0FA842D5C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4"/>
        <c:axId val="557107592"/>
        <c:axId val="557106608"/>
      </c:barChart>
      <c:catAx>
        <c:axId val="5571075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Lato Light" panose="020F0302020204030203" pitchFamily="34" charset="-18"/>
                <a:ea typeface="+mn-ea"/>
                <a:cs typeface="Arial" panose="020B0604020202020204" pitchFamily="34" charset="0"/>
              </a:defRPr>
            </a:pPr>
            <a:endParaRPr lang="pl-PL"/>
          </a:p>
        </c:txPr>
        <c:crossAx val="557106608"/>
        <c:crosses val="autoZero"/>
        <c:auto val="1"/>
        <c:lblAlgn val="ctr"/>
        <c:lblOffset val="100"/>
        <c:noMultiLvlLbl val="0"/>
      </c:catAx>
      <c:valAx>
        <c:axId val="557106608"/>
        <c:scaling>
          <c:orientation val="minMax"/>
          <c:max val="0.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Lato Light" panose="020F0302020204030203" pitchFamily="34" charset="-18"/>
                <a:ea typeface="+mn-ea"/>
                <a:cs typeface="Arial" panose="020B0604020202020204" pitchFamily="34" charset="0"/>
              </a:defRPr>
            </a:pPr>
            <a:endParaRPr lang="pl-PL"/>
          </a:p>
        </c:txPr>
        <c:crossAx val="5571075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pl-PL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5533882128370301E-2"/>
          <c:y val="0.14580609832375199"/>
          <c:w val="0.84340730136005704"/>
          <c:h val="0.692524599060658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1BB57A"/>
            </a:solidFill>
            <a:ln w="76200">
              <a:noFill/>
            </a:ln>
            <a:effectLst/>
          </c:spPr>
          <c:dPt>
            <c:idx val="0"/>
            <c:bubble3D val="0"/>
            <c:spPr>
              <a:solidFill>
                <a:srgbClr val="0C4DA9"/>
              </a:solidFill>
              <a:ln w="762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2AC-4CE2-9E44-5745FBA2F7B7}"/>
              </c:ext>
            </c:extLst>
          </c:dPt>
          <c:dPt>
            <c:idx val="1"/>
            <c:bubble3D val="0"/>
            <c:spPr>
              <a:solidFill>
                <a:srgbClr val="F0F0F0"/>
              </a:solidFill>
              <a:ln w="762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2AC-4CE2-9E44-5745FBA2F7B7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2AC-4CE2-9E44-5745FBA2F7B7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2AC-4CE2-9E44-5745FBA2F7B7}"/>
                </c:ext>
              </c:extLst>
            </c:dLbl>
            <c:dLbl>
              <c:idx val="3"/>
              <c:layout>
                <c:manualLayout>
                  <c:x val="0.13333280839895001"/>
                  <c:y val="-6.3819340166699295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2AC-4CE2-9E44-5745FBA2F7B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Futura LT Book" pitchFamily="2" charset="0"/>
                  </a:defRPr>
                </a:pPr>
                <a:endParaRPr lang="pl-PL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7226</c:v>
                </c:pt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2AC-4CE2-9E44-5745FBA2F7B7}"/>
            </c:ext>
          </c:extLst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  <c:holeSize val="8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5533882128370301E-2"/>
          <c:y val="0.14580609832375199"/>
          <c:w val="0.84340730136005704"/>
          <c:h val="0.692524599060658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1BB57A"/>
            </a:solidFill>
            <a:ln w="76200">
              <a:noFill/>
            </a:ln>
            <a:effectLst/>
          </c:spPr>
          <c:dPt>
            <c:idx val="0"/>
            <c:bubble3D val="0"/>
            <c:spPr>
              <a:solidFill>
                <a:srgbClr val="FF0000"/>
              </a:solidFill>
              <a:ln w="762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354-487F-BBB2-34558AF3DE02}"/>
              </c:ext>
            </c:extLst>
          </c:dPt>
          <c:dPt>
            <c:idx val="1"/>
            <c:bubble3D val="0"/>
            <c:spPr>
              <a:solidFill>
                <a:srgbClr val="F0F0F0"/>
              </a:solidFill>
              <a:ln w="762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354-487F-BBB2-34558AF3DE02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354-487F-BBB2-34558AF3DE02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354-487F-BBB2-34558AF3DE02}"/>
                </c:ext>
              </c:extLst>
            </c:dLbl>
            <c:dLbl>
              <c:idx val="3"/>
              <c:layout>
                <c:manualLayout>
                  <c:x val="0.13333280839895001"/>
                  <c:y val="-6.3819340166699295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354-487F-BBB2-34558AF3DE02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900000</c:v>
                </c:pt>
                <c:pt idx="1">
                  <c:v>500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354-487F-BBB2-34558AF3DE02}"/>
            </c:ext>
          </c:extLst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  <c:holeSize val="80"/>
      </c:doughnutChart>
    </c:plotArea>
    <c:plotVisOnly val="1"/>
    <c:dispBlanksAs val="gap"/>
    <c:showDLblsOverMax val="0"/>
  </c:chart>
  <c:txPr>
    <a:bodyPr/>
    <a:lstStyle/>
    <a:p>
      <a:pPr>
        <a:defRPr sz="1800">
          <a:solidFill>
            <a:schemeClr val="tx1"/>
          </a:solidFill>
        </a:defRPr>
      </a:pPr>
      <a:endParaRPr lang="pl-PL"/>
    </a:p>
  </c:txPr>
  <c:externalData r:id="rId2">
    <c:autoUpdate val="0"/>
  </c:externalData>
  <c:userShapes r:id="rId3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5533882128370301E-2"/>
          <c:y val="0.14580609832375199"/>
          <c:w val="0.84340730136005704"/>
          <c:h val="0.692524599060658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1BB57A"/>
            </a:solidFill>
            <a:ln w="76200">
              <a:noFill/>
            </a:ln>
            <a:effectLst/>
          </c:spPr>
          <c:dPt>
            <c:idx val="0"/>
            <c:bubble3D val="0"/>
            <c:spPr>
              <a:solidFill>
                <a:srgbClr val="00B050"/>
              </a:solidFill>
              <a:ln w="762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F96-4416-AAE6-1C63FBC3B60B}"/>
              </c:ext>
            </c:extLst>
          </c:dPt>
          <c:dPt>
            <c:idx val="1"/>
            <c:bubble3D val="0"/>
            <c:spPr>
              <a:solidFill>
                <a:srgbClr val="E8E8E8"/>
              </a:solidFill>
              <a:ln w="762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F96-4416-AAE6-1C63FBC3B60B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F96-4416-AAE6-1C63FBC3B60B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F96-4416-AAE6-1C63FBC3B60B}"/>
                </c:ext>
              </c:extLst>
            </c:dLbl>
            <c:dLbl>
              <c:idx val="3"/>
              <c:layout>
                <c:manualLayout>
                  <c:x val="0.13333280839895001"/>
                  <c:y val="-6.3819340166699295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F96-4416-AAE6-1C63FBC3B60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Futura LT Book" pitchFamily="2" charset="0"/>
                  </a:defRPr>
                </a:pPr>
                <a:endParaRPr lang="pl-PL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8714</c:v>
                </c:pt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F96-4416-AAE6-1C63FBC3B60B}"/>
            </c:ext>
          </c:extLst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  <c:holeSize val="8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2">
    <c:autoUpdate val="0"/>
  </c:externalData>
  <c:userShapes r:id="rId3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5533882128370301E-2"/>
          <c:y val="0.14580609832375199"/>
          <c:w val="0.84340730136005704"/>
          <c:h val="0.692524599060658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effectLst/>
          </c:spPr>
          <c:dPt>
            <c:idx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0B9-44C9-8BB6-9360EC7274D3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0B9-44C9-8BB6-9360EC7274D3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0B9-44C9-8BB6-9360EC7274D3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0B9-44C9-8BB6-9360EC7274D3}"/>
                </c:ext>
              </c:extLst>
            </c:dLbl>
            <c:dLbl>
              <c:idx val="3"/>
              <c:layout>
                <c:manualLayout>
                  <c:x val="0.13333280839895001"/>
                  <c:y val="-6.3819340166699295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0B9-44C9-8BB6-9360EC7274D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Futura LT Book" pitchFamily="2" charset="0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shade val="95000"/>
                      <a:satMod val="105000"/>
                    </a:schemeClr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8714</c:v>
                </c:pt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0B9-44C9-8BB6-9360EC7274D3}"/>
            </c:ext>
          </c:extLst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  <c:holeSize val="8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800"/>
      </a:pPr>
      <a:endParaRPr lang="pl-PL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0.14003</cdr:x>
      <cdr:y>0.29699</cdr:y>
    </cdr:from>
    <cdr:to>
      <cdr:x>0.90599</cdr:x>
      <cdr:y>0.66829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50752" y="667202"/>
          <a:ext cx="1371604" cy="83414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 anchor="ctr"/>
        <a:lstStyle xmlns:a="http://schemas.openxmlformats.org/drawingml/2006/main"/>
        <a:p xmlns:a="http://schemas.openxmlformats.org/drawingml/2006/main">
          <a:pPr algn="ctr"/>
          <a:r>
            <a:rPr lang="pl-PL" sz="2400" b="1" dirty="0">
              <a:solidFill>
                <a:schemeClr val="bg1"/>
              </a:solidFill>
              <a:latin typeface="Lato Black" panose="020F0A02020204030203" pitchFamily="34" charset="-18"/>
              <a:cs typeface="Open Sans Light"/>
            </a:rPr>
            <a:t>14 200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0.19922</cdr:x>
      <cdr:y>0.29699</cdr:y>
    </cdr:from>
    <cdr:to>
      <cdr:x>0.83922</cdr:x>
      <cdr:y>0.66829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56743" y="667202"/>
          <a:ext cx="1146048" cy="83414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 anchor="ctr"/>
        <a:lstStyle xmlns:a="http://schemas.openxmlformats.org/drawingml/2006/main"/>
        <a:p xmlns:a="http://schemas.openxmlformats.org/drawingml/2006/main">
          <a:pPr algn="ctr"/>
          <a:r>
            <a:rPr lang="pl-PL" sz="2400" b="1" dirty="0">
              <a:solidFill>
                <a:schemeClr val="bg1"/>
              </a:solidFill>
              <a:latin typeface="Lato Black" panose="020F0A02020204030203" pitchFamily="34" charset="-18"/>
              <a:cs typeface="Open Sans Light"/>
            </a:rPr>
            <a:t>300</a:t>
          </a:r>
          <a:endParaRPr lang="en-JM" sz="1800" b="1" dirty="0">
            <a:solidFill>
              <a:schemeClr val="bg1"/>
            </a:solidFill>
            <a:latin typeface="Lato Black" panose="020F0A02020204030203" pitchFamily="34" charset="-18"/>
            <a:cs typeface="Open Sans Light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0.21333</cdr:x>
      <cdr:y>0.3731</cdr:y>
    </cdr:from>
    <cdr:to>
      <cdr:x>0.85333</cdr:x>
      <cdr:y>0.66989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82010" y="838200"/>
          <a:ext cx="1146048" cy="6667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pl-PL" sz="2400" b="1" dirty="0">
              <a:solidFill>
                <a:schemeClr val="bg1"/>
              </a:solidFill>
              <a:latin typeface="Lato Black" panose="020F0A02020204030203" pitchFamily="34" charset="-18"/>
              <a:cs typeface="Open Sans Light"/>
            </a:rPr>
            <a:t>1 240</a:t>
          </a:r>
          <a:endParaRPr lang="en-JM" sz="2400" b="1" dirty="0">
            <a:solidFill>
              <a:schemeClr val="bg1"/>
            </a:solidFill>
            <a:latin typeface="Lato Black" panose="020F0A02020204030203" pitchFamily="34" charset="-18"/>
            <a:cs typeface="Open Sans Light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0.21333</cdr:x>
      <cdr:y>0.3731</cdr:y>
    </cdr:from>
    <cdr:to>
      <cdr:x>0.85333</cdr:x>
      <cdr:y>0.66989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82010" y="838200"/>
          <a:ext cx="1146048" cy="6667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pl-PL" sz="2400" b="1" dirty="0">
              <a:solidFill>
                <a:schemeClr val="bg1"/>
              </a:solidFill>
              <a:latin typeface="Lato Black" panose="020F0A02020204030203" pitchFamily="34" charset="-18"/>
              <a:cs typeface="Open Sans Light"/>
            </a:rPr>
            <a:t>1150</a:t>
          </a:r>
          <a:endParaRPr lang="en-JM" sz="2400" b="1" dirty="0">
            <a:solidFill>
              <a:schemeClr val="bg1"/>
            </a:solidFill>
            <a:latin typeface="Lato Black" panose="020F0A02020204030203" pitchFamily="34" charset="-18"/>
            <a:cs typeface="Open Sans Light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93954A-C201-EB40-9459-342C786798D2}" type="datetimeFigureOut">
              <a:rPr lang="en-US" smtClean="0"/>
              <a:t>4/16/2026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52853C-6216-544B-82BE-E4DDDB9FF42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66205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JM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7D0FC4-79A4-4CD6-9D21-6D2AFDDF42EC}" type="datetimeFigureOut">
              <a:rPr lang="en-JM" smtClean="0"/>
              <a:t>16/4/2026</a:t>
            </a:fld>
            <a:endParaRPr lang="en-JM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JM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JM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A829E4-7B8F-48ED-BCF8-1C0A3C644052}" type="slidenum">
              <a:rPr lang="en-JM" smtClean="0"/>
              <a:t>‹#›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4870379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A829E4-7B8F-48ED-BCF8-1C0A3C644052}" type="slidenum">
              <a:rPr lang="en-JM" smtClean="0"/>
              <a:t>25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4022926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kompaniadystrybucyjna.com/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 userDrawn="1"/>
        </p:nvSpPr>
        <p:spPr>
          <a:xfrm>
            <a:off x="5334000" y="0"/>
            <a:ext cx="3810000" cy="5143500"/>
          </a:xfrm>
          <a:prstGeom prst="rect">
            <a:avLst/>
          </a:prstGeom>
          <a:solidFill>
            <a:srgbClr val="1A28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0" y="257175"/>
            <a:ext cx="3505200" cy="85725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endParaRPr lang="en-JM" dirty="0"/>
          </a:p>
        </p:txBody>
      </p:sp>
      <p:sp>
        <p:nvSpPr>
          <p:cNvPr id="8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5486400" y="819150"/>
            <a:ext cx="3505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200" b="1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  <p:cxnSp>
        <p:nvCxnSpPr>
          <p:cNvPr id="14" name="Łącznik prosty 13"/>
          <p:cNvCxnSpPr/>
          <p:nvPr userDrawn="1"/>
        </p:nvCxnSpPr>
        <p:spPr>
          <a:xfrm flipH="1">
            <a:off x="5334000" y="4805198"/>
            <a:ext cx="2781300" cy="0"/>
          </a:xfrm>
          <a:prstGeom prst="line">
            <a:avLst/>
          </a:prstGeom>
          <a:ln w="6350">
            <a:solidFill>
              <a:schemeClr val="bg1">
                <a:alpha val="6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Obraz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6270" b="54128"/>
          <a:stretch/>
        </p:blipFill>
        <p:spPr>
          <a:xfrm>
            <a:off x="8318556" y="4664748"/>
            <a:ext cx="559680" cy="269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669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bg>
      <p:bgPr>
        <a:solidFill>
          <a:srgbClr val="1829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0B6ABBA8-8D5A-42E7-AC80-3527127DD50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72212" y="-1"/>
            <a:ext cx="2871788" cy="5143501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350"/>
            </a:lvl1pPr>
          </a:lstStyle>
          <a:p>
            <a:endParaRPr lang="en-ID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7248819-3E01-4565-A2AE-342B269941E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99314" y="1504958"/>
            <a:ext cx="1777715" cy="1777715"/>
          </a:xfrm>
          <a:custGeom>
            <a:avLst/>
            <a:gdLst>
              <a:gd name="connsiteX0" fmla="*/ 1185143 w 2370286"/>
              <a:gd name="connsiteY0" fmla="*/ 0 h 2370286"/>
              <a:gd name="connsiteX1" fmla="*/ 2370286 w 2370286"/>
              <a:gd name="connsiteY1" fmla="*/ 1185143 h 2370286"/>
              <a:gd name="connsiteX2" fmla="*/ 1185143 w 2370286"/>
              <a:gd name="connsiteY2" fmla="*/ 2370286 h 2370286"/>
              <a:gd name="connsiteX3" fmla="*/ 0 w 2370286"/>
              <a:gd name="connsiteY3" fmla="*/ 1185143 h 2370286"/>
              <a:gd name="connsiteX4" fmla="*/ 1185143 w 2370286"/>
              <a:gd name="connsiteY4" fmla="*/ 0 h 2370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70286" h="2370286">
                <a:moveTo>
                  <a:pt x="1185143" y="0"/>
                </a:moveTo>
                <a:cubicBezTo>
                  <a:pt x="1839679" y="0"/>
                  <a:pt x="2370286" y="530607"/>
                  <a:pt x="2370286" y="1185143"/>
                </a:cubicBezTo>
                <a:cubicBezTo>
                  <a:pt x="2370286" y="1839679"/>
                  <a:pt x="1839679" y="2370286"/>
                  <a:pt x="1185143" y="2370286"/>
                </a:cubicBezTo>
                <a:cubicBezTo>
                  <a:pt x="530607" y="2370286"/>
                  <a:pt x="0" y="1839679"/>
                  <a:pt x="0" y="1185143"/>
                </a:cubicBezTo>
                <a:cubicBezTo>
                  <a:pt x="0" y="530607"/>
                  <a:pt x="530607" y="0"/>
                  <a:pt x="1185143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  <a:ln w="85725">
            <a:solidFill>
              <a:srgbClr val="FF0000"/>
            </a:solidFill>
          </a:ln>
        </p:spPr>
        <p:txBody>
          <a:bodyPr wrap="square">
            <a:noAutofit/>
          </a:bodyPr>
          <a:lstStyle>
            <a:lvl1pPr>
              <a:defRPr sz="135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4600300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1F29B9B-24EC-4299-B112-0B60ACC5A1A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4260272" cy="5143500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35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50383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BE433F-9125-42C8-8E57-374B690E1382}"/>
              </a:ext>
            </a:extLst>
          </p:cNvPr>
          <p:cNvSpPr/>
          <p:nvPr userDrawn="1"/>
        </p:nvSpPr>
        <p:spPr>
          <a:xfrm>
            <a:off x="0" y="2257425"/>
            <a:ext cx="9144000" cy="2886075"/>
          </a:xfrm>
          <a:prstGeom prst="rect">
            <a:avLst/>
          </a:prstGeom>
          <a:solidFill>
            <a:srgbClr val="182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5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48A9543-4B48-4C47-9C93-B3AEFEB810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2257425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35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1608756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1F29B9B-24EC-4299-B112-0B60ACC5A1A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78576" y="768752"/>
            <a:ext cx="2078962" cy="906066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350"/>
            </a:lvl1pPr>
          </a:lstStyle>
          <a:p>
            <a:endParaRPr lang="en-ID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36162DE1-B326-4B0C-AEFD-8E29CFEEC79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3114" y="0"/>
            <a:ext cx="3820886" cy="5143499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35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18203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 userDrawn="1"/>
        </p:nvSpPr>
        <p:spPr>
          <a:xfrm>
            <a:off x="5334000" y="0"/>
            <a:ext cx="3810000" cy="5143500"/>
          </a:xfrm>
          <a:prstGeom prst="rect">
            <a:avLst/>
          </a:prstGeom>
          <a:solidFill>
            <a:srgbClr val="1A28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9" name="Obraz 8">
            <a:hlinkClick r:id="rId2"/>
            <a:extLst>
              <a:ext uri="{FF2B5EF4-FFF2-40B4-BE49-F238E27FC236}">
                <a16:creationId xmlns:a16="http://schemas.microsoft.com/office/drawing/2014/main" id="{87623DF6-4E5E-4BBE-BCF2-A39675ABB5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6270" b="54128"/>
          <a:stretch/>
        </p:blipFill>
        <p:spPr>
          <a:xfrm>
            <a:off x="5638800" y="1731999"/>
            <a:ext cx="3505200" cy="16859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0" y="257175"/>
            <a:ext cx="3505200" cy="85725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endParaRPr lang="en-JM" dirty="0"/>
          </a:p>
        </p:txBody>
      </p:sp>
      <p:sp>
        <p:nvSpPr>
          <p:cNvPr id="8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5486400" y="819150"/>
            <a:ext cx="3505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200" b="1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  <p:cxnSp>
        <p:nvCxnSpPr>
          <p:cNvPr id="14" name="Łącznik prosty 13"/>
          <p:cNvCxnSpPr/>
          <p:nvPr userDrawn="1"/>
        </p:nvCxnSpPr>
        <p:spPr>
          <a:xfrm flipH="1">
            <a:off x="5334000" y="4805198"/>
            <a:ext cx="2781300" cy="0"/>
          </a:xfrm>
          <a:prstGeom prst="line">
            <a:avLst/>
          </a:prstGeom>
          <a:ln w="6350">
            <a:solidFill>
              <a:schemeClr val="bg1">
                <a:alpha val="6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Obraz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6270" b="54128"/>
          <a:stretch/>
        </p:blipFill>
        <p:spPr>
          <a:xfrm>
            <a:off x="8318556" y="4664748"/>
            <a:ext cx="559680" cy="269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049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58706B09-D65E-426C-9FA4-253EEC30DE81}"/>
              </a:ext>
            </a:extLst>
          </p:cNvPr>
          <p:cNvSpPr/>
          <p:nvPr userDrawn="1"/>
        </p:nvSpPr>
        <p:spPr>
          <a:xfrm>
            <a:off x="0" y="1"/>
            <a:ext cx="9144000" cy="1123949"/>
          </a:xfrm>
          <a:prstGeom prst="rect">
            <a:avLst/>
          </a:prstGeom>
          <a:solidFill>
            <a:srgbClr val="1A28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57150"/>
            <a:ext cx="8229600" cy="85725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  <a:latin typeface="Signika Negative"/>
              </a:defRPr>
            </a:lvl1pPr>
          </a:lstStyle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7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457200" y="647700"/>
            <a:ext cx="82296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200" b="0">
                <a:solidFill>
                  <a:schemeClr val="bg1"/>
                </a:solidFill>
                <a:latin typeface="Signika Negative"/>
                <a:ea typeface="Signika Negative"/>
                <a:cs typeface="Signika Negative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78647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9" descr="iMac-mock-up-diferents-views.png">
            <a:extLst>
              <a:ext uri="{FF2B5EF4-FFF2-40B4-BE49-F238E27FC236}">
                <a16:creationId xmlns:a16="http://schemas.microsoft.com/office/drawing/2014/main" id="{0BEF32A4-618C-4745-A451-19BFAB6469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123950"/>
            <a:ext cx="4419600" cy="368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Picture Placeholder 9"/>
          <p:cNvSpPr>
            <a:spLocks noGrp="1"/>
          </p:cNvSpPr>
          <p:nvPr>
            <p:ph type="pic" sz="quarter" idx="24"/>
          </p:nvPr>
        </p:nvSpPr>
        <p:spPr>
          <a:xfrm>
            <a:off x="2895600" y="1428750"/>
            <a:ext cx="3657600" cy="2209800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A9BFBDFD-DD64-4A8E-974F-240110F65F3F}"/>
              </a:ext>
            </a:extLst>
          </p:cNvPr>
          <p:cNvSpPr/>
          <p:nvPr userDrawn="1"/>
        </p:nvSpPr>
        <p:spPr>
          <a:xfrm>
            <a:off x="0" y="1"/>
            <a:ext cx="9144000" cy="1123949"/>
          </a:xfrm>
          <a:prstGeom prst="rect">
            <a:avLst/>
          </a:prstGeom>
          <a:solidFill>
            <a:srgbClr val="1A28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8FA5BD1-B709-40FC-B3D3-46CA021759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57150"/>
            <a:ext cx="8229600" cy="85725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  <a:latin typeface="Signika Negative"/>
              </a:defRPr>
            </a:lvl1pPr>
          </a:lstStyle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F0DFE6F4-542D-4E53-91D7-A5CB119E48B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57200" y="647700"/>
            <a:ext cx="82296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200" b="0">
                <a:solidFill>
                  <a:schemeClr val="bg1"/>
                </a:solidFill>
                <a:latin typeface="Signika Negative"/>
                <a:ea typeface="Signika Negative"/>
                <a:cs typeface="Signika Negative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372070652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253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705600" y="133350"/>
            <a:ext cx="2133600" cy="273844"/>
          </a:xfrm>
          <a:prstGeom prst="rect">
            <a:avLst/>
          </a:prstGeom>
        </p:spPr>
        <p:txBody>
          <a:bodyPr/>
          <a:lstStyle/>
          <a:p>
            <a:fld id="{3FF0BD8D-2677-4165-B62C-266DE53F0C2F}" type="datetime1">
              <a:rPr lang="en-JM" smtClean="0"/>
              <a:t>16/4/2026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35361898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" y="0"/>
            <a:ext cx="9143998" cy="523875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575" tIns="14287" rIns="28575" bIns="14287" rtlCol="0" anchor="ctr"/>
          <a:lstStyle/>
          <a:p>
            <a:pPr algn="ctr"/>
            <a:endParaRPr lang="en-US" sz="563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261939" y="4905375"/>
            <a:ext cx="2309813" cy="177996"/>
          </a:xfrm>
          <a:prstGeom prst="rect">
            <a:avLst/>
          </a:prstGeom>
          <a:noFill/>
        </p:spPr>
        <p:txBody>
          <a:bodyPr wrap="square" lIns="28575" tIns="14287" rIns="28575" bIns="14287" rtlCol="0">
            <a:spAutoFit/>
          </a:bodyPr>
          <a:lstStyle/>
          <a:p>
            <a:r>
              <a:rPr lang="en-US" sz="969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Company Name </a:t>
            </a:r>
            <a:r>
              <a:rPr lang="en-US" sz="969" b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Presentation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261938" y="119062"/>
            <a:ext cx="1476375" cy="261938"/>
          </a:xfrm>
        </p:spPr>
        <p:txBody>
          <a:bodyPr anchor="t">
            <a:noAutofit/>
          </a:bodyPr>
          <a:lstStyle>
            <a:lvl1pPr marL="0" marR="0" indent="0" algn="l" defTabSz="91437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0" b="1" i="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37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344" b="1" spc="-47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Opening Words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8453438" y="4897348"/>
            <a:ext cx="476250" cy="177996"/>
          </a:xfrm>
          <a:prstGeom prst="rect">
            <a:avLst/>
          </a:prstGeom>
          <a:noFill/>
        </p:spPr>
        <p:txBody>
          <a:bodyPr wrap="square" lIns="28575" tIns="14287" rIns="28575" bIns="14287" rtlCol="0">
            <a:spAutoFit/>
          </a:bodyPr>
          <a:lstStyle/>
          <a:p>
            <a:pPr algn="ctr"/>
            <a:fld id="{C39171F1-4DA8-4597-BB20-3037C8633E58}" type="slidenum">
              <a:rPr lang="en-US" sz="969" smtClean="0">
                <a:solidFill>
                  <a:schemeClr val="bg1"/>
                </a:solidFill>
              </a:rPr>
              <a:pPr algn="ctr"/>
              <a:t>‹#›</a:t>
            </a:fld>
            <a:endParaRPr lang="en-US" sz="969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300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A6677-42A9-45F8-A00D-4866D35E72C9}" type="datetimeFigureOut">
              <a:rPr lang="pl-PL" smtClean="0"/>
              <a:t>16.04.2026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C3EA4-017E-44DF-A84A-93C01E06EC1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13492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48A9543-4B48-4C47-9C93-B3AEFEB810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5143500"/>
          </a:xfrm>
          <a:noFill/>
        </p:spPr>
        <p:txBody>
          <a:bodyPr>
            <a:normAutofit/>
          </a:bodyPr>
          <a:lstStyle>
            <a:lvl1pPr>
              <a:defRPr sz="135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402923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8575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6353"/>
            <a:ext cx="8229600" cy="31241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cxnSp>
        <p:nvCxnSpPr>
          <p:cNvPr id="26" name="Łącznik prosty 25"/>
          <p:cNvCxnSpPr/>
          <p:nvPr userDrawn="1"/>
        </p:nvCxnSpPr>
        <p:spPr>
          <a:xfrm flipH="1">
            <a:off x="5334000" y="4805198"/>
            <a:ext cx="27813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3337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14" r:id="rId2"/>
    <p:sldLayoutId id="2147483695" r:id="rId3"/>
    <p:sldLayoutId id="2147483712" r:id="rId4"/>
    <p:sldLayoutId id="2147483649" r:id="rId5"/>
    <p:sldLayoutId id="2147483655" r:id="rId6"/>
    <p:sldLayoutId id="2147483713" r:id="rId7"/>
    <p:sldLayoutId id="2147483715" r:id="rId8"/>
    <p:sldLayoutId id="2147483716" r:id="rId9"/>
    <p:sldLayoutId id="2147483717" r:id="rId10"/>
    <p:sldLayoutId id="2147483719" r:id="rId11"/>
    <p:sldLayoutId id="2147483723" r:id="rId12"/>
    <p:sldLayoutId id="2147483724" r:id="rId13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rgbClr val="0C4DA9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hdphoto" Target="../media/hdphoto4.wdp"/><Relationship Id="rId7" Type="http://schemas.openxmlformats.org/officeDocument/2006/relationships/chart" Target="../charts/chart6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bin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s://kompaniadystrybucyjna.com/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3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5.svg"/><Relationship Id="rId4" Type="http://schemas.openxmlformats.org/officeDocument/2006/relationships/image" Target="../media/image74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90.png"/><Relationship Id="rId3" Type="http://schemas.openxmlformats.org/officeDocument/2006/relationships/hyperlink" Target="https://ekomat.zone.auril.cloud/" TargetMode="External"/><Relationship Id="rId7" Type="http://schemas.openxmlformats.org/officeDocument/2006/relationships/image" Target="../media/image84.png"/><Relationship Id="rId12" Type="http://schemas.openxmlformats.org/officeDocument/2006/relationships/image" Target="../media/image89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3.png"/><Relationship Id="rId11" Type="http://schemas.openxmlformats.org/officeDocument/2006/relationships/image" Target="../media/image88.png"/><Relationship Id="rId5" Type="http://schemas.openxmlformats.org/officeDocument/2006/relationships/image" Target="../media/image82.jpeg"/><Relationship Id="rId10" Type="http://schemas.openxmlformats.org/officeDocument/2006/relationships/image" Target="../media/image87.png"/><Relationship Id="rId4" Type="http://schemas.openxmlformats.org/officeDocument/2006/relationships/image" Target="../media/image81.svg"/><Relationship Id="rId9" Type="http://schemas.openxmlformats.org/officeDocument/2006/relationships/image" Target="../media/image86.png"/><Relationship Id="rId14" Type="http://schemas.openxmlformats.org/officeDocument/2006/relationships/image" Target="../media/image9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kompaniadystrybucyjna.com/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4.png"/><Relationship Id="rId2" Type="http://schemas.openxmlformats.org/officeDocument/2006/relationships/image" Target="../media/image10.pn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microsoft.com/office/2007/relationships/hdphoto" Target="../media/hdphoto1.wdp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.png"/><Relationship Id="rId4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1C6A5D42-B3E6-4C5A-8AB8-2C03459CFA24}"/>
              </a:ext>
            </a:extLst>
          </p:cNvPr>
          <p:cNvGrpSpPr/>
          <p:nvPr/>
        </p:nvGrpSpPr>
        <p:grpSpPr>
          <a:xfrm>
            <a:off x="6781800" y="1966480"/>
            <a:ext cx="2300547" cy="581891"/>
            <a:chOff x="5223164" y="1981200"/>
            <a:chExt cx="3067396" cy="775855"/>
          </a:xfrm>
        </p:grpSpPr>
        <p:sp>
          <p:nvSpPr>
            <p:cNvPr id="6" name="Parallelogram 5">
              <a:extLst>
                <a:ext uri="{FF2B5EF4-FFF2-40B4-BE49-F238E27FC236}">
                  <a16:creationId xmlns:a16="http://schemas.microsoft.com/office/drawing/2014/main" id="{3720BD46-4EE3-4EED-9AC5-7BFEF2AD7549}"/>
                </a:ext>
              </a:extLst>
            </p:cNvPr>
            <p:cNvSpPr/>
            <p:nvPr/>
          </p:nvSpPr>
          <p:spPr>
            <a:xfrm>
              <a:off x="5223164" y="1981200"/>
              <a:ext cx="872836" cy="775855"/>
            </a:xfrm>
            <a:prstGeom prst="parallelogram">
              <a:avLst>
                <a:gd name="adj" fmla="val 60625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1350"/>
            </a:p>
          </p:txBody>
        </p:sp>
        <p:sp>
          <p:nvSpPr>
            <p:cNvPr id="7" name="Parallelogram 6">
              <a:extLst>
                <a:ext uri="{FF2B5EF4-FFF2-40B4-BE49-F238E27FC236}">
                  <a16:creationId xmlns:a16="http://schemas.microsoft.com/office/drawing/2014/main" id="{7DCDE286-DBA6-4484-96AF-EA86D05C5EDF}"/>
                </a:ext>
              </a:extLst>
            </p:cNvPr>
            <p:cNvSpPr/>
            <p:nvPr/>
          </p:nvSpPr>
          <p:spPr>
            <a:xfrm>
              <a:off x="5954684" y="1981200"/>
              <a:ext cx="872836" cy="775855"/>
            </a:xfrm>
            <a:prstGeom prst="parallelogram">
              <a:avLst>
                <a:gd name="adj" fmla="val 60625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1350"/>
            </a:p>
          </p:txBody>
        </p:sp>
        <p:sp>
          <p:nvSpPr>
            <p:cNvPr id="8" name="Parallelogram 7">
              <a:extLst>
                <a:ext uri="{FF2B5EF4-FFF2-40B4-BE49-F238E27FC236}">
                  <a16:creationId xmlns:a16="http://schemas.microsoft.com/office/drawing/2014/main" id="{0BEF750A-197E-4BFD-B01D-3CFC55626BC4}"/>
                </a:ext>
              </a:extLst>
            </p:cNvPr>
            <p:cNvSpPr/>
            <p:nvPr/>
          </p:nvSpPr>
          <p:spPr>
            <a:xfrm>
              <a:off x="6686204" y="1981200"/>
              <a:ext cx="872836" cy="775855"/>
            </a:xfrm>
            <a:prstGeom prst="parallelogram">
              <a:avLst>
                <a:gd name="adj" fmla="val 60625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1350"/>
            </a:p>
          </p:txBody>
        </p:sp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id="{84D689CB-DAE5-4C83-9CE2-49EAFC9160F6}"/>
                </a:ext>
              </a:extLst>
            </p:cNvPr>
            <p:cNvSpPr/>
            <p:nvPr/>
          </p:nvSpPr>
          <p:spPr>
            <a:xfrm>
              <a:off x="7417724" y="1981200"/>
              <a:ext cx="872836" cy="775855"/>
            </a:xfrm>
            <a:prstGeom prst="parallelogram">
              <a:avLst>
                <a:gd name="adj" fmla="val 60625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1350"/>
            </a:p>
          </p:txBody>
        </p: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5ABCB90-AAA6-451F-8E50-1AE69CAC20DE}"/>
              </a:ext>
            </a:extLst>
          </p:cNvPr>
          <p:cNvCxnSpPr/>
          <p:nvPr/>
        </p:nvCxnSpPr>
        <p:spPr>
          <a:xfrm>
            <a:off x="870408" y="3649174"/>
            <a:ext cx="548138" cy="0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EFC00726-D146-49C2-9378-398EB8C48D57}"/>
              </a:ext>
            </a:extLst>
          </p:cNvPr>
          <p:cNvSpPr txBox="1"/>
          <p:nvPr/>
        </p:nvSpPr>
        <p:spPr>
          <a:xfrm>
            <a:off x="6398271" y="3271971"/>
            <a:ext cx="198538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b="1" dirty="0">
                <a:solidFill>
                  <a:schemeClr val="bg1"/>
                </a:solidFill>
                <a:latin typeface="Montserrat" panose="00000500000000000000" pitchFamily="2" charset="0"/>
              </a:rPr>
              <a:t>POLSKIE KORZENIE. POLSKI KAPITAŁ</a:t>
            </a:r>
            <a:endParaRPr lang="en-ID" sz="1050" b="1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8807870-98E6-47F5-A10C-BB55944C3786}"/>
              </a:ext>
            </a:extLst>
          </p:cNvPr>
          <p:cNvCxnSpPr/>
          <p:nvPr/>
        </p:nvCxnSpPr>
        <p:spPr>
          <a:xfrm>
            <a:off x="6469028" y="4656131"/>
            <a:ext cx="548138" cy="0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F5F8838C-6A02-44DC-A188-C142C6D349F5}"/>
              </a:ext>
            </a:extLst>
          </p:cNvPr>
          <p:cNvSpPr txBox="1"/>
          <p:nvPr/>
        </p:nvSpPr>
        <p:spPr>
          <a:xfrm>
            <a:off x="7063552" y="4533900"/>
            <a:ext cx="198538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b="1" dirty="0">
                <a:solidFill>
                  <a:schemeClr val="bg1"/>
                </a:solidFill>
                <a:latin typeface="Montserrat" panose="00000500000000000000" pitchFamily="2" charset="0"/>
              </a:rPr>
              <a:t>202</a:t>
            </a:r>
            <a:r>
              <a:rPr lang="pl-PL" sz="1050" b="1" dirty="0">
                <a:solidFill>
                  <a:schemeClr val="bg1"/>
                </a:solidFill>
                <a:latin typeface="Montserrat" panose="00000500000000000000" pitchFamily="2" charset="0"/>
              </a:rPr>
              <a:t>6</a:t>
            </a:r>
            <a:endParaRPr lang="en-ID" sz="1050" b="1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BB2A686-923A-4070-B13C-BB8784F17ED4}"/>
              </a:ext>
            </a:extLst>
          </p:cNvPr>
          <p:cNvSpPr txBox="1"/>
          <p:nvPr/>
        </p:nvSpPr>
        <p:spPr>
          <a:xfrm>
            <a:off x="6398271" y="3596408"/>
            <a:ext cx="2197089" cy="4481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825" dirty="0">
                <a:solidFill>
                  <a:schemeClr val="bg1">
                    <a:lumMod val="85000"/>
                  </a:schemeClr>
                </a:solidFill>
                <a:latin typeface="Lato" panose="020F0502020204030203" pitchFamily="34" charset="0"/>
              </a:rPr>
              <a:t>Ponad 30 Lat Doświadczenia. </a:t>
            </a:r>
          </a:p>
          <a:p>
            <a:pPr>
              <a:lnSpc>
                <a:spcPct val="150000"/>
              </a:lnSpc>
            </a:pPr>
            <a:r>
              <a:rPr lang="pl-PL" sz="825" dirty="0">
                <a:solidFill>
                  <a:schemeClr val="bg1">
                    <a:lumMod val="85000"/>
                  </a:schemeClr>
                </a:solidFill>
                <a:latin typeface="Lato" panose="020F0502020204030203" pitchFamily="34" charset="0"/>
              </a:rPr>
              <a:t>Własna flota, 12 centrów logistycznych</a:t>
            </a:r>
            <a:r>
              <a:rPr lang="en-GB" sz="825" dirty="0">
                <a:solidFill>
                  <a:schemeClr val="bg1">
                    <a:lumMod val="85000"/>
                  </a:schemeClr>
                </a:solidFill>
                <a:latin typeface="Lato" panose="020F0502020204030203" pitchFamily="34" charset="0"/>
              </a:rPr>
              <a:t>.</a:t>
            </a:r>
            <a:endParaRPr lang="id-ID" sz="825" dirty="0">
              <a:solidFill>
                <a:schemeClr val="bg1">
                  <a:lumMod val="85000"/>
                </a:schemeClr>
              </a:solidFill>
              <a:latin typeface="Lato" panose="020F0502020204030203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472730D-6913-467B-862D-273751703211}"/>
              </a:ext>
            </a:extLst>
          </p:cNvPr>
          <p:cNvSpPr txBox="1"/>
          <p:nvPr/>
        </p:nvSpPr>
        <p:spPr>
          <a:xfrm>
            <a:off x="805094" y="4533900"/>
            <a:ext cx="198538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50" b="1" dirty="0">
                <a:solidFill>
                  <a:schemeClr val="bg1"/>
                </a:solidFill>
                <a:latin typeface="Montserrat" panose="00000500000000000000" pitchFamily="2" charset="0"/>
              </a:rPr>
              <a:t>BIAŁYSTOK</a:t>
            </a:r>
            <a:endParaRPr lang="en-ID" sz="1050" b="1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pic>
        <p:nvPicPr>
          <p:cNvPr id="2" name="Symbol zastępczy obrazu 1">
            <a:extLst>
              <a:ext uri="{FF2B5EF4-FFF2-40B4-BE49-F238E27FC236}">
                <a16:creationId xmlns:a16="http://schemas.microsoft.com/office/drawing/2014/main" id="{E60AE70E-5F7F-F2F3-46AE-ECDD3984B70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79" b="31479"/>
          <a:stretch/>
        </p:blipFill>
        <p:spPr>
          <a:xfrm>
            <a:off x="0" y="0"/>
            <a:ext cx="9144000" cy="225742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ytuł 2">
            <a:extLst>
              <a:ext uri="{FF2B5EF4-FFF2-40B4-BE49-F238E27FC236}">
                <a16:creationId xmlns:a16="http://schemas.microsoft.com/office/drawing/2014/main" id="{93727644-C3BC-9B3C-EAC8-1148C25B2C8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62000" y="2548370"/>
            <a:ext cx="5000087" cy="1107996"/>
          </a:xfrm>
          <a:noFill/>
        </p:spPr>
        <p:txBody>
          <a:bodyPr wrap="none" rtlCol="0">
            <a:spAutoFit/>
          </a:bodyPr>
          <a:lstStyle/>
          <a:p>
            <a:r>
              <a:rPr lang="pl-PL" sz="6600" dirty="0">
                <a:solidFill>
                  <a:schemeClr val="bg1"/>
                </a:solidFill>
                <a:latin typeface="Montserrat ExtraBold" panose="00000900000000000000" pitchFamily="2" charset="0"/>
                <a:ea typeface="+mn-ea"/>
                <a:cs typeface="+mn-cs"/>
              </a:rPr>
              <a:t>GRUPA KD</a:t>
            </a:r>
            <a:endParaRPr lang="en-ID" sz="6600" dirty="0">
              <a:solidFill>
                <a:schemeClr val="bg1"/>
              </a:solidFill>
              <a:latin typeface="Montserrat ExtraBold" panose="00000900000000000000" pitchFamily="2" charset="0"/>
              <a:ea typeface="+mn-ea"/>
              <a:cs typeface="+mn-cs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ACB94A36-8DB4-D8C4-60B4-D291296399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13" y="385761"/>
            <a:ext cx="1620777" cy="74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532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/>
      <p:bldP spid="23" grpId="0"/>
      <p:bldP spid="24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1D8522E-A8D2-40F3-974C-BB8213E22D04}"/>
              </a:ext>
            </a:extLst>
          </p:cNvPr>
          <p:cNvSpPr/>
          <p:nvPr/>
        </p:nvSpPr>
        <p:spPr>
          <a:xfrm>
            <a:off x="1" y="0"/>
            <a:ext cx="3690257" cy="51435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50"/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52" t="66" r="16593" b="356"/>
          <a:stretch/>
        </p:blipFill>
        <p:spPr>
          <a:xfrm>
            <a:off x="179350" y="-11430"/>
            <a:ext cx="3512540" cy="516064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CEE19DFA-D7EE-4E0E-818D-B39A956CA307}"/>
              </a:ext>
            </a:extLst>
          </p:cNvPr>
          <p:cNvGrpSpPr/>
          <p:nvPr/>
        </p:nvGrpSpPr>
        <p:grpSpPr>
          <a:xfrm>
            <a:off x="0" y="-265365"/>
            <a:ext cx="2300547" cy="581891"/>
            <a:chOff x="5223164" y="1981200"/>
            <a:chExt cx="3067396" cy="775855"/>
          </a:xfrm>
        </p:grpSpPr>
        <p:sp>
          <p:nvSpPr>
            <p:cNvPr id="14" name="Parallelogram 13">
              <a:extLst>
                <a:ext uri="{FF2B5EF4-FFF2-40B4-BE49-F238E27FC236}">
                  <a16:creationId xmlns:a16="http://schemas.microsoft.com/office/drawing/2014/main" id="{B80AA87E-8D43-4E87-B8AC-1E5CE982A2AD}"/>
                </a:ext>
              </a:extLst>
            </p:cNvPr>
            <p:cNvSpPr/>
            <p:nvPr/>
          </p:nvSpPr>
          <p:spPr>
            <a:xfrm>
              <a:off x="5223164" y="1981200"/>
              <a:ext cx="872836" cy="775855"/>
            </a:xfrm>
            <a:prstGeom prst="parallelogram">
              <a:avLst>
                <a:gd name="adj" fmla="val 60625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1350"/>
            </a:p>
          </p:txBody>
        </p:sp>
        <p:sp>
          <p:nvSpPr>
            <p:cNvPr id="15" name="Parallelogram 14">
              <a:extLst>
                <a:ext uri="{FF2B5EF4-FFF2-40B4-BE49-F238E27FC236}">
                  <a16:creationId xmlns:a16="http://schemas.microsoft.com/office/drawing/2014/main" id="{B18EAC6B-2FDD-4CF9-BCF6-07F3F6E28368}"/>
                </a:ext>
              </a:extLst>
            </p:cNvPr>
            <p:cNvSpPr/>
            <p:nvPr/>
          </p:nvSpPr>
          <p:spPr>
            <a:xfrm>
              <a:off x="5954684" y="1981200"/>
              <a:ext cx="872836" cy="775855"/>
            </a:xfrm>
            <a:prstGeom prst="parallelogram">
              <a:avLst>
                <a:gd name="adj" fmla="val 60625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1350"/>
            </a:p>
          </p:txBody>
        </p:sp>
        <p:sp>
          <p:nvSpPr>
            <p:cNvPr id="16" name="Parallelogram 15">
              <a:extLst>
                <a:ext uri="{FF2B5EF4-FFF2-40B4-BE49-F238E27FC236}">
                  <a16:creationId xmlns:a16="http://schemas.microsoft.com/office/drawing/2014/main" id="{8C440D61-0BE1-4AC8-96B6-0B042BF0D5BA}"/>
                </a:ext>
              </a:extLst>
            </p:cNvPr>
            <p:cNvSpPr/>
            <p:nvPr/>
          </p:nvSpPr>
          <p:spPr>
            <a:xfrm>
              <a:off x="6686204" y="1981200"/>
              <a:ext cx="872836" cy="775855"/>
            </a:xfrm>
            <a:prstGeom prst="parallelogram">
              <a:avLst>
                <a:gd name="adj" fmla="val 60625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1350"/>
            </a:p>
          </p:txBody>
        </p:sp>
        <p:sp>
          <p:nvSpPr>
            <p:cNvPr id="17" name="Parallelogram 16">
              <a:extLst>
                <a:ext uri="{FF2B5EF4-FFF2-40B4-BE49-F238E27FC236}">
                  <a16:creationId xmlns:a16="http://schemas.microsoft.com/office/drawing/2014/main" id="{AE7C4B4F-05EA-4B17-B3C8-85AA25195537}"/>
                </a:ext>
              </a:extLst>
            </p:cNvPr>
            <p:cNvSpPr/>
            <p:nvPr/>
          </p:nvSpPr>
          <p:spPr>
            <a:xfrm>
              <a:off x="7417724" y="1981200"/>
              <a:ext cx="872836" cy="775855"/>
            </a:xfrm>
            <a:prstGeom prst="parallelogram">
              <a:avLst>
                <a:gd name="adj" fmla="val 60625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1350"/>
            </a:p>
          </p:txBody>
        </p:sp>
      </p:grpSp>
      <p:sp>
        <p:nvSpPr>
          <p:cNvPr id="25" name="Rectangle 3">
            <a:extLst>
              <a:ext uri="{FF2B5EF4-FFF2-40B4-BE49-F238E27FC236}">
                <a16:creationId xmlns:a16="http://schemas.microsoft.com/office/drawing/2014/main" id="{516C36F2-8904-41F4-B757-594A795C3BDC}"/>
              </a:ext>
            </a:extLst>
          </p:cNvPr>
          <p:cNvSpPr/>
          <p:nvPr/>
        </p:nvSpPr>
        <p:spPr>
          <a:xfrm>
            <a:off x="3422367" y="1981464"/>
            <a:ext cx="535781" cy="254903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50"/>
          </a:p>
        </p:txBody>
      </p:sp>
      <p:grpSp>
        <p:nvGrpSpPr>
          <p:cNvPr id="26" name="Group 4">
            <a:extLst>
              <a:ext uri="{FF2B5EF4-FFF2-40B4-BE49-F238E27FC236}">
                <a16:creationId xmlns:a16="http://schemas.microsoft.com/office/drawing/2014/main" id="{8F6E895A-79EB-40DF-A7B3-39E5A4648686}"/>
              </a:ext>
            </a:extLst>
          </p:cNvPr>
          <p:cNvGrpSpPr/>
          <p:nvPr/>
        </p:nvGrpSpPr>
        <p:grpSpPr>
          <a:xfrm>
            <a:off x="3557853" y="2284580"/>
            <a:ext cx="264816" cy="1965886"/>
            <a:chOff x="6988685" y="4029656"/>
            <a:chExt cx="353088" cy="2621182"/>
          </a:xfrm>
        </p:grpSpPr>
        <p:sp>
          <p:nvSpPr>
            <p:cNvPr id="27" name="TextBox 5">
              <a:extLst>
                <a:ext uri="{FF2B5EF4-FFF2-40B4-BE49-F238E27FC236}">
                  <a16:creationId xmlns:a16="http://schemas.microsoft.com/office/drawing/2014/main" id="{464B25CB-5321-4449-AC3D-17BD92EA6DB7}"/>
                </a:ext>
              </a:extLst>
            </p:cNvPr>
            <p:cNvSpPr txBox="1"/>
            <p:nvPr/>
          </p:nvSpPr>
          <p:spPr>
            <a:xfrm>
              <a:off x="6988685" y="4029656"/>
              <a:ext cx="353088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sz="1050" b="1" dirty="0">
                  <a:solidFill>
                    <a:schemeClr val="bg1"/>
                  </a:solidFill>
                  <a:latin typeface="Montserrat" panose="00000500000000000000" pitchFamily="2" charset="0"/>
                </a:rPr>
                <a:t>+</a:t>
              </a:r>
              <a:endParaRPr lang="id-ID" sz="1050" b="1" dirty="0">
                <a:solidFill>
                  <a:schemeClr val="bg1"/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29" name="TextBox 6">
              <a:extLst>
                <a:ext uri="{FF2B5EF4-FFF2-40B4-BE49-F238E27FC236}">
                  <a16:creationId xmlns:a16="http://schemas.microsoft.com/office/drawing/2014/main" id="{72956D0E-A86E-42FE-ADF7-393BD94FF78D}"/>
                </a:ext>
              </a:extLst>
            </p:cNvPr>
            <p:cNvSpPr txBox="1"/>
            <p:nvPr/>
          </p:nvSpPr>
          <p:spPr>
            <a:xfrm>
              <a:off x="7007913" y="6312283"/>
              <a:ext cx="314616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sz="1050" b="1" dirty="0">
                  <a:solidFill>
                    <a:schemeClr val="bg1"/>
                  </a:solidFill>
                  <a:latin typeface="Montserrat" panose="00000500000000000000" pitchFamily="2" charset="0"/>
                </a:rPr>
                <a:t>-</a:t>
              </a:r>
              <a:endParaRPr lang="id-ID" sz="1050" b="1" dirty="0">
                <a:solidFill>
                  <a:schemeClr val="bg1"/>
                </a:solidFill>
                <a:latin typeface="Montserrat" panose="00000500000000000000" pitchFamily="2" charset="0"/>
              </a:endParaRPr>
            </a:p>
          </p:txBody>
        </p:sp>
        <p:cxnSp>
          <p:nvCxnSpPr>
            <p:cNvPr id="31" name="Straight Connector 7">
              <a:extLst>
                <a:ext uri="{FF2B5EF4-FFF2-40B4-BE49-F238E27FC236}">
                  <a16:creationId xmlns:a16="http://schemas.microsoft.com/office/drawing/2014/main" id="{BD0F855D-ED21-46DA-9430-A0C3FE6ED4E8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7165227" y="4533900"/>
              <a:ext cx="0" cy="1433232"/>
            </a:xfrm>
            <a:prstGeom prst="line">
              <a:avLst/>
            </a:prstGeom>
            <a:ln w="31750">
              <a:solidFill>
                <a:schemeClr val="bg1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30" name="Wykres 29">
            <a:extLst>
              <a:ext uri="{FF2B5EF4-FFF2-40B4-BE49-F238E27FC236}">
                <a16:creationId xmlns:a16="http://schemas.microsoft.com/office/drawing/2014/main" id="{B364EDB9-28AF-4B7B-BDFB-B3D1CF17A3E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93921567"/>
              </p:ext>
            </p:extLst>
          </p:nvPr>
        </p:nvGraphicFramePr>
        <p:xfrm>
          <a:off x="5257800" y="1649092"/>
          <a:ext cx="3645450" cy="36459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2" name="pole tekstowe 31">
            <a:extLst>
              <a:ext uri="{FF2B5EF4-FFF2-40B4-BE49-F238E27FC236}">
                <a16:creationId xmlns:a16="http://schemas.microsoft.com/office/drawing/2014/main" id="{4BDEE22B-9A18-4F69-9A3C-E33BA4511974}"/>
              </a:ext>
            </a:extLst>
          </p:cNvPr>
          <p:cNvSpPr txBox="1"/>
          <p:nvPr/>
        </p:nvSpPr>
        <p:spPr>
          <a:xfrm>
            <a:off x="4449608" y="3272007"/>
            <a:ext cx="892423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Lato Light" panose="020F0302020204030203" pitchFamily="34" charset="-18"/>
              </a:rPr>
              <a:t>Sprzedaż netto</a:t>
            </a:r>
          </a:p>
        </p:txBody>
      </p:sp>
      <p:sp>
        <p:nvSpPr>
          <p:cNvPr id="33" name="pole tekstowe 32">
            <a:extLst>
              <a:ext uri="{FF2B5EF4-FFF2-40B4-BE49-F238E27FC236}">
                <a16:creationId xmlns:a16="http://schemas.microsoft.com/office/drawing/2014/main" id="{7D830905-808E-4906-BBA9-8376CF35B64F}"/>
              </a:ext>
            </a:extLst>
          </p:cNvPr>
          <p:cNvSpPr txBox="1"/>
          <p:nvPr/>
        </p:nvSpPr>
        <p:spPr>
          <a:xfrm>
            <a:off x="4677355" y="2231892"/>
            <a:ext cx="892423" cy="24622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Lato Light" panose="020F0302020204030203" pitchFamily="34" charset="-18"/>
              </a:rPr>
              <a:t>Ilość palet</a:t>
            </a:r>
          </a:p>
        </p:txBody>
      </p:sp>
      <p:cxnSp>
        <p:nvCxnSpPr>
          <p:cNvPr id="36" name="Łącznik prosty ze strzałką 35">
            <a:extLst>
              <a:ext uri="{FF2B5EF4-FFF2-40B4-BE49-F238E27FC236}">
                <a16:creationId xmlns:a16="http://schemas.microsoft.com/office/drawing/2014/main" id="{6EA4FB72-9EFC-40B9-B3E3-80C66B8063FE}"/>
              </a:ext>
            </a:extLst>
          </p:cNvPr>
          <p:cNvCxnSpPr>
            <a:cxnSpLocks/>
            <a:stCxn id="33" idx="3"/>
          </p:cNvCxnSpPr>
          <p:nvPr/>
        </p:nvCxnSpPr>
        <p:spPr>
          <a:xfrm>
            <a:off x="5569778" y="2355003"/>
            <a:ext cx="526222" cy="359311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Łącznik prosty ze strzałką 37">
            <a:extLst>
              <a:ext uri="{FF2B5EF4-FFF2-40B4-BE49-F238E27FC236}">
                <a16:creationId xmlns:a16="http://schemas.microsoft.com/office/drawing/2014/main" id="{75A07E09-19C1-4F8F-87BD-C31F4473908D}"/>
              </a:ext>
            </a:extLst>
          </p:cNvPr>
          <p:cNvCxnSpPr>
            <a:cxnSpLocks/>
            <a:stCxn id="32" idx="3"/>
          </p:cNvCxnSpPr>
          <p:nvPr/>
        </p:nvCxnSpPr>
        <p:spPr>
          <a:xfrm>
            <a:off x="5342031" y="3472062"/>
            <a:ext cx="920345" cy="200055"/>
          </a:xfrm>
          <a:prstGeom prst="straightConnector1">
            <a:avLst/>
          </a:prstGeom>
          <a:ln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TextBox 17">
            <a:extLst>
              <a:ext uri="{FF2B5EF4-FFF2-40B4-BE49-F238E27FC236}">
                <a16:creationId xmlns:a16="http://schemas.microsoft.com/office/drawing/2014/main" id="{8E82F3EB-9C9A-401C-845B-1BA7F7792A6A}"/>
              </a:ext>
            </a:extLst>
          </p:cNvPr>
          <p:cNvSpPr txBox="1"/>
          <p:nvPr/>
        </p:nvSpPr>
        <p:spPr>
          <a:xfrm>
            <a:off x="4394164" y="1016312"/>
            <a:ext cx="4673636" cy="8290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l-PL" sz="825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</a:rPr>
              <a:t>Poniższy wykres przedstawia procentową strukturę sprzedaży w ujęciu wartościowym oraz ilościowym (wyrażonym w paletach). Z punktu widzenia prowadzonego biznesu są to kluczowe parametry, które wpływają na kontrolę kosztów, planowanie sprzedaży oraz poziom realizowanej marży, co bezpośrednio przekłada się na wyniki finansowe</a:t>
            </a:r>
            <a:endParaRPr lang="id-ID" sz="825" dirty="0">
              <a:solidFill>
                <a:schemeClr val="tx1">
                  <a:lumMod val="50000"/>
                  <a:lumOff val="50000"/>
                </a:schemeClr>
              </a:solidFill>
              <a:latin typeface="Lato" panose="020F0502020204030203" pitchFamily="34" charset="0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387D788-1373-6124-DBA7-C449B5E0E35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419600" y="438150"/>
            <a:ext cx="4125834" cy="69720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z="2000" dirty="0">
                <a:solidFill>
                  <a:srgbClr val="1A283C"/>
                </a:solidFill>
                <a:latin typeface="Montserrat" panose="00000500000000000000" pitchFamily="2" charset="0"/>
                <a:ea typeface="+mn-ea"/>
                <a:cs typeface="+mn-cs"/>
              </a:rPr>
              <a:t>STRUKTURA SPRZEDAŻY </a:t>
            </a:r>
          </a:p>
        </p:txBody>
      </p:sp>
    </p:spTree>
    <p:extLst>
      <p:ext uri="{BB962C8B-B14F-4D97-AF65-F5344CB8AC3E}">
        <p14:creationId xmlns:p14="http://schemas.microsoft.com/office/powerpoint/2010/main" val="1276590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50"/>
                                        <p:tgtEl>
                                          <p:spTgt spid="30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250"/>
                                        <p:tgtEl>
                                          <p:spTgt spid="30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250"/>
                                        <p:tgtEl>
                                          <p:spTgt spid="30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250"/>
                                        <p:tgtEl>
                                          <p:spTgt spid="30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250"/>
                                        <p:tgtEl>
                                          <p:spTgt spid="30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250"/>
                                        <p:tgtEl>
                                          <p:spTgt spid="30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25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75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25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75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0" grpId="0">
        <p:bldSub>
          <a:bldChart bld="category"/>
        </p:bldSub>
      </p:bldGraphic>
      <p:bldP spid="32" grpId="0" animBg="1"/>
      <p:bldP spid="3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7A78A8CB-2011-4C5E-A42F-304762DC60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16552659"/>
              </p:ext>
            </p:extLst>
          </p:nvPr>
        </p:nvGraphicFramePr>
        <p:xfrm>
          <a:off x="4414956" y="1990491"/>
          <a:ext cx="4119444" cy="28847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D1D8522E-A8D2-40F3-974C-BB8213E22D04}"/>
              </a:ext>
            </a:extLst>
          </p:cNvPr>
          <p:cNvSpPr/>
          <p:nvPr/>
        </p:nvSpPr>
        <p:spPr>
          <a:xfrm>
            <a:off x="1" y="0"/>
            <a:ext cx="3690257" cy="5143500"/>
          </a:xfrm>
          <a:prstGeom prst="rect">
            <a:avLst/>
          </a:prstGeom>
          <a:solidFill>
            <a:srgbClr val="1A28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50"/>
          </a:p>
        </p:txBody>
      </p:sp>
      <p:pic>
        <p:nvPicPr>
          <p:cNvPr id="25" name="Obraz 24">
            <a:extLst>
              <a:ext uri="{FF2B5EF4-FFF2-40B4-BE49-F238E27FC236}">
                <a16:creationId xmlns:a16="http://schemas.microsoft.com/office/drawing/2014/main" id="{A7D33335-AF2A-4A73-A533-8BFEC5E844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52"/>
            <a:ext cx="3701143" cy="245316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16C36F2-8904-41F4-B757-594A795C3BDC}"/>
              </a:ext>
            </a:extLst>
          </p:cNvPr>
          <p:cNvSpPr/>
          <p:nvPr/>
        </p:nvSpPr>
        <p:spPr>
          <a:xfrm>
            <a:off x="3422367" y="1981464"/>
            <a:ext cx="535781" cy="254903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5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F6E895A-79EB-40DF-A7B3-39E5A4648686}"/>
              </a:ext>
            </a:extLst>
          </p:cNvPr>
          <p:cNvGrpSpPr/>
          <p:nvPr/>
        </p:nvGrpSpPr>
        <p:grpSpPr>
          <a:xfrm>
            <a:off x="3417584" y="2284580"/>
            <a:ext cx="545342" cy="1965886"/>
            <a:chOff x="6801667" y="4029656"/>
            <a:chExt cx="727123" cy="262118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64B25CB-5321-4449-AC3D-17BD92EA6DB7}"/>
                </a:ext>
              </a:extLst>
            </p:cNvPr>
            <p:cNvSpPr txBox="1"/>
            <p:nvPr/>
          </p:nvSpPr>
          <p:spPr>
            <a:xfrm>
              <a:off x="6801667" y="4029656"/>
              <a:ext cx="727123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sz="1050" b="1" dirty="0">
                  <a:solidFill>
                    <a:schemeClr val="bg1"/>
                  </a:solidFill>
                  <a:latin typeface="Montserrat" panose="00000500000000000000" pitchFamily="2" charset="0"/>
                </a:rPr>
                <a:t>detal</a:t>
              </a:r>
              <a:endParaRPr lang="id-ID" sz="1050" b="1" dirty="0">
                <a:solidFill>
                  <a:schemeClr val="bg1"/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2956D0E-A86E-42FE-ADF7-393BD94FF78D}"/>
                </a:ext>
              </a:extLst>
            </p:cNvPr>
            <p:cNvSpPr txBox="1"/>
            <p:nvPr/>
          </p:nvSpPr>
          <p:spPr>
            <a:xfrm>
              <a:off x="6840139" y="6312283"/>
              <a:ext cx="650179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sz="1050" b="1" dirty="0">
                  <a:solidFill>
                    <a:schemeClr val="bg1"/>
                  </a:solidFill>
                  <a:latin typeface="Montserrat" panose="00000500000000000000" pitchFamily="2" charset="0"/>
                </a:rPr>
                <a:t>hurt</a:t>
              </a:r>
              <a:endParaRPr lang="id-ID" sz="1050" b="1" dirty="0">
                <a:solidFill>
                  <a:schemeClr val="bg1"/>
                </a:solidFill>
                <a:latin typeface="Montserrat" panose="00000500000000000000" pitchFamily="2" charset="0"/>
              </a:endParaRP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BD0F855D-ED21-46DA-9430-A0C3FE6ED4E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65227" y="4625340"/>
              <a:ext cx="0" cy="1433232"/>
            </a:xfrm>
            <a:prstGeom prst="line">
              <a:avLst/>
            </a:prstGeom>
            <a:ln w="317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DEE583D-EDCA-4004-98B2-054CE85108B6}"/>
                </a:ext>
              </a:extLst>
            </p:cNvPr>
            <p:cNvSpPr/>
            <p:nvPr/>
          </p:nvSpPr>
          <p:spPr>
            <a:xfrm rot="10800000">
              <a:off x="7098552" y="5670932"/>
              <a:ext cx="133349" cy="13334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>
                <a:solidFill>
                  <a:schemeClr val="bg1"/>
                </a:solidFill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905EC979-8575-4A91-AA1D-FE9EF2338277}"/>
              </a:ext>
            </a:extLst>
          </p:cNvPr>
          <p:cNvSpPr txBox="1"/>
          <p:nvPr/>
        </p:nvSpPr>
        <p:spPr>
          <a:xfrm>
            <a:off x="365786" y="3670825"/>
            <a:ext cx="2375509" cy="8290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l-PL" sz="825" dirty="0">
                <a:solidFill>
                  <a:schemeClr val="bg1">
                    <a:lumMod val="85000"/>
                  </a:schemeClr>
                </a:solidFill>
                <a:latin typeface="Lato" panose="020F0502020204030203" pitchFamily="34" charset="0"/>
              </a:rPr>
              <a:t>Koncentrujemy się na obsłudze kanału tradycyjnego. Naszymi partnerami są zarówno sklepy autonomiczne, jak i punkty działające w ramach zorganizowanych sieci handlowych.</a:t>
            </a:r>
            <a:endParaRPr lang="id-ID" sz="825" dirty="0">
              <a:solidFill>
                <a:schemeClr val="bg1">
                  <a:lumMod val="85000"/>
                </a:schemeClr>
              </a:solidFill>
              <a:latin typeface="Lato" panose="020F0502020204030203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2FDA124-54DB-48C9-9264-946145221FDE}"/>
              </a:ext>
            </a:extLst>
          </p:cNvPr>
          <p:cNvSpPr txBox="1"/>
          <p:nvPr/>
        </p:nvSpPr>
        <p:spPr>
          <a:xfrm>
            <a:off x="381000" y="3403864"/>
            <a:ext cx="254487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SEGMENT DETALICZNY</a:t>
            </a:r>
            <a:endParaRPr lang="id-ID" sz="135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EE19DFA-D7EE-4E0E-818D-B39A956CA307}"/>
              </a:ext>
            </a:extLst>
          </p:cNvPr>
          <p:cNvGrpSpPr/>
          <p:nvPr/>
        </p:nvGrpSpPr>
        <p:grpSpPr>
          <a:xfrm>
            <a:off x="0" y="-265365"/>
            <a:ext cx="2300547" cy="581891"/>
            <a:chOff x="5223164" y="1981200"/>
            <a:chExt cx="3067396" cy="775855"/>
          </a:xfrm>
        </p:grpSpPr>
        <p:sp>
          <p:nvSpPr>
            <p:cNvPr id="14" name="Parallelogram 13">
              <a:extLst>
                <a:ext uri="{FF2B5EF4-FFF2-40B4-BE49-F238E27FC236}">
                  <a16:creationId xmlns:a16="http://schemas.microsoft.com/office/drawing/2014/main" id="{B80AA87E-8D43-4E87-B8AC-1E5CE982A2AD}"/>
                </a:ext>
              </a:extLst>
            </p:cNvPr>
            <p:cNvSpPr/>
            <p:nvPr/>
          </p:nvSpPr>
          <p:spPr>
            <a:xfrm>
              <a:off x="5223164" y="1981200"/>
              <a:ext cx="872836" cy="775855"/>
            </a:xfrm>
            <a:prstGeom prst="parallelogram">
              <a:avLst>
                <a:gd name="adj" fmla="val 60625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1350"/>
            </a:p>
          </p:txBody>
        </p:sp>
        <p:sp>
          <p:nvSpPr>
            <p:cNvPr id="15" name="Parallelogram 14">
              <a:extLst>
                <a:ext uri="{FF2B5EF4-FFF2-40B4-BE49-F238E27FC236}">
                  <a16:creationId xmlns:a16="http://schemas.microsoft.com/office/drawing/2014/main" id="{B18EAC6B-2FDD-4CF9-BCF6-07F3F6E28368}"/>
                </a:ext>
              </a:extLst>
            </p:cNvPr>
            <p:cNvSpPr/>
            <p:nvPr/>
          </p:nvSpPr>
          <p:spPr>
            <a:xfrm>
              <a:off x="5954684" y="1981200"/>
              <a:ext cx="872836" cy="775855"/>
            </a:xfrm>
            <a:prstGeom prst="parallelogram">
              <a:avLst>
                <a:gd name="adj" fmla="val 60625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1350"/>
            </a:p>
          </p:txBody>
        </p:sp>
        <p:sp>
          <p:nvSpPr>
            <p:cNvPr id="16" name="Parallelogram 15">
              <a:extLst>
                <a:ext uri="{FF2B5EF4-FFF2-40B4-BE49-F238E27FC236}">
                  <a16:creationId xmlns:a16="http://schemas.microsoft.com/office/drawing/2014/main" id="{8C440D61-0BE1-4AC8-96B6-0B042BF0D5BA}"/>
                </a:ext>
              </a:extLst>
            </p:cNvPr>
            <p:cNvSpPr/>
            <p:nvPr/>
          </p:nvSpPr>
          <p:spPr>
            <a:xfrm>
              <a:off x="6686204" y="1981200"/>
              <a:ext cx="872836" cy="775855"/>
            </a:xfrm>
            <a:prstGeom prst="parallelogram">
              <a:avLst>
                <a:gd name="adj" fmla="val 60625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1350"/>
            </a:p>
          </p:txBody>
        </p:sp>
        <p:sp>
          <p:nvSpPr>
            <p:cNvPr id="17" name="Parallelogram 16">
              <a:extLst>
                <a:ext uri="{FF2B5EF4-FFF2-40B4-BE49-F238E27FC236}">
                  <a16:creationId xmlns:a16="http://schemas.microsoft.com/office/drawing/2014/main" id="{AE7C4B4F-05EA-4B17-B3C8-85AA25195537}"/>
                </a:ext>
              </a:extLst>
            </p:cNvPr>
            <p:cNvSpPr/>
            <p:nvPr/>
          </p:nvSpPr>
          <p:spPr>
            <a:xfrm>
              <a:off x="7417724" y="1981200"/>
              <a:ext cx="872836" cy="775855"/>
            </a:xfrm>
            <a:prstGeom prst="parallelogram">
              <a:avLst>
                <a:gd name="adj" fmla="val 60625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1350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E1C3CA51-790F-499B-A58D-73928E858C94}"/>
              </a:ext>
            </a:extLst>
          </p:cNvPr>
          <p:cNvSpPr txBox="1"/>
          <p:nvPr/>
        </p:nvSpPr>
        <p:spPr>
          <a:xfrm>
            <a:off x="4394164" y="1016312"/>
            <a:ext cx="4673636" cy="8290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l-PL" sz="825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</a:rPr>
              <a:t>Zarządzamy procesami handlowymi w całym łańcuchu dostaw: od źródła u dostawcy, przez magazynowanie, aż po dostawę do odbiorcy. Cenimy swobodę działania, dlatego nie wymagamy wiążących umów, jednak to sformalizowana współpraca otwiera przed naszymi partnerami drzwi do najlepszych warunków cenowych i priorytetowego wsparcia.</a:t>
            </a:r>
            <a:endParaRPr lang="id-ID" sz="825" dirty="0">
              <a:solidFill>
                <a:schemeClr val="tx1">
                  <a:lumMod val="50000"/>
                  <a:lumOff val="50000"/>
                </a:schemeClr>
              </a:solidFill>
              <a:latin typeface="Lato" panose="020F0502020204030203" pitchFamily="34" charset="0"/>
            </a:endParaRPr>
          </a:p>
        </p:txBody>
      </p:sp>
      <p:sp>
        <p:nvSpPr>
          <p:cNvPr id="20" name="Tytuł 19">
            <a:extLst>
              <a:ext uri="{FF2B5EF4-FFF2-40B4-BE49-F238E27FC236}">
                <a16:creationId xmlns:a16="http://schemas.microsoft.com/office/drawing/2014/main" id="{44B13025-7B65-C132-1CB8-B99186FC83C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419600" y="361950"/>
            <a:ext cx="3335673" cy="85725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z="2000" dirty="0">
                <a:solidFill>
                  <a:srgbClr val="1A283C"/>
                </a:solidFill>
                <a:latin typeface="Montserrat" panose="00000500000000000000" pitchFamily="2" charset="0"/>
                <a:ea typeface="+mn-ea"/>
                <a:cs typeface="+mn-cs"/>
              </a:rPr>
              <a:t>KANAŁY</a:t>
            </a:r>
            <a:r>
              <a:rPr lang="en-GB" sz="2000" dirty="0">
                <a:solidFill>
                  <a:srgbClr val="1A283C"/>
                </a:solidFill>
                <a:latin typeface="Montserrat" panose="00000500000000000000" pitchFamily="2" charset="0"/>
                <a:ea typeface="+mn-ea"/>
                <a:cs typeface="+mn-cs"/>
              </a:rPr>
              <a:t> </a:t>
            </a:r>
            <a:r>
              <a:rPr lang="pl-PL" sz="2000" dirty="0">
                <a:solidFill>
                  <a:srgbClr val="1A283C"/>
                </a:solidFill>
                <a:latin typeface="Montserrat" panose="00000500000000000000" pitchFamily="2" charset="0"/>
                <a:ea typeface="+mn-ea"/>
                <a:cs typeface="+mn-cs"/>
              </a:rPr>
              <a:t>DYSTRYBUCJI</a:t>
            </a:r>
          </a:p>
        </p:txBody>
      </p:sp>
    </p:spTree>
    <p:extLst>
      <p:ext uri="{BB962C8B-B14F-4D97-AF65-F5344CB8AC3E}">
        <p14:creationId xmlns:p14="http://schemas.microsoft.com/office/powerpoint/2010/main" val="1873004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750"/>
                                        <p:tgtEl>
                                          <p:spTgt spid="2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2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750"/>
                                        <p:tgtEl>
                                          <p:spTgt spid="2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750"/>
                                        <p:tgtEl>
                                          <p:spTgt spid="2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750"/>
                                        <p:tgtEl>
                                          <p:spTgt spid="2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75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Chart bld="category"/>
        </p:bldSub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28"/>
          <p:cNvSpPr txBox="1"/>
          <p:nvPr/>
        </p:nvSpPr>
        <p:spPr>
          <a:xfrm>
            <a:off x="5562600" y="1352550"/>
            <a:ext cx="324612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900" dirty="0">
                <a:solidFill>
                  <a:schemeClr val="bg1"/>
                </a:solidFill>
                <a:latin typeface="Lato Light" panose="020F0302020204030203" pitchFamily="34" charset="-18"/>
              </a:rPr>
              <a:t>W Kompanii Dystrybucyjnej wierzymy, że za każdą udaną transakcją i każdym sukcesem rynkowym stoją konkretni ludzie. Jesteśmy dumni z naszego blisko 700-osobowego zespołu, który w strukturach całej grupy kapitałowej buduje nową jakość w branży.</a:t>
            </a:r>
          </a:p>
          <a:p>
            <a:pPr algn="just"/>
            <a:endParaRPr lang="pl-PL" sz="900" dirty="0">
              <a:solidFill>
                <a:schemeClr val="bg1"/>
              </a:solidFill>
              <a:latin typeface="Lato Light" panose="020F0302020204030203" pitchFamily="34" charset="-18"/>
            </a:endParaRPr>
          </a:p>
          <a:p>
            <a:pPr algn="just"/>
            <a:r>
              <a:rPr lang="pl-PL" sz="900" dirty="0">
                <a:solidFill>
                  <a:schemeClr val="bg1"/>
                </a:solidFill>
                <a:latin typeface="Lato Light" panose="020F0302020204030203" pitchFamily="34" charset="-18"/>
              </a:rPr>
              <a:t>Nasz zespół to unikalne połączenie doświadczenia z energią osób ambitnych i gotowych na ciągłe doskonalenie. Ta wspólna pasja do tworzenia nowoczesnych rozwiązań sprawia, że jesteśmy o krok przed rynkowymi trendami. Dzięki zaangażowaniu naszych pracowników, nie tylko dostarczamy towary, ale przede wszystkim tworzymy wartość dodaną dla naszych klientów. Dbamy o to, aby kompleksowa obsługa, którą oferujemy, była zawsze odpowiedzią na realne i indywidualne potrzeby każdego z naszych odbiorców.</a:t>
            </a:r>
          </a:p>
        </p:txBody>
      </p:sp>
      <p:sp>
        <p:nvSpPr>
          <p:cNvPr id="15" name="Tytuł 14"/>
          <p:cNvSpPr>
            <a:spLocks noGrp="1"/>
          </p:cNvSpPr>
          <p:nvPr>
            <p:ph type="title"/>
          </p:nvPr>
        </p:nvSpPr>
        <p:spPr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pl-PL" sz="2000" dirty="0">
                <a:latin typeface="Montserrat" panose="00000500000000000000" pitchFamily="2" charset="0"/>
                <a:ea typeface="+mn-ea"/>
                <a:cs typeface="+mn-cs"/>
              </a:rPr>
              <a:t>ZATRUDNIENIE</a:t>
            </a:r>
          </a:p>
        </p:txBody>
      </p:sp>
      <p:sp>
        <p:nvSpPr>
          <p:cNvPr id="16" name="Symbol zastępczy tekstu 15"/>
          <p:cNvSpPr>
            <a:spLocks noGrp="1"/>
          </p:cNvSpPr>
          <p:nvPr>
            <p:ph type="body" sz="quarter" idx="23"/>
          </p:nvPr>
        </p:nvSpPr>
        <p:spPr>
          <a:noFill/>
        </p:spPr>
        <p:txBody>
          <a:bodyPr vert="horz" wrap="square" lIns="91440" tIns="45720" rIns="91440" bIns="45720" rtlCol="0">
            <a:spAutoFit/>
          </a:bodyPr>
          <a:lstStyle/>
          <a:p>
            <a:r>
              <a:rPr lang="pl-PL" sz="1100" dirty="0">
                <a:solidFill>
                  <a:srgbClr val="E1071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Kompania Dystrybucyjna</a:t>
            </a:r>
          </a:p>
        </p:txBody>
      </p:sp>
      <p:sp>
        <p:nvSpPr>
          <p:cNvPr id="7" name="Rectangle 30"/>
          <p:cNvSpPr/>
          <p:nvPr/>
        </p:nvSpPr>
        <p:spPr>
          <a:xfrm>
            <a:off x="685800" y="1114425"/>
            <a:ext cx="939335" cy="304800"/>
          </a:xfrm>
          <a:prstGeom prst="rect">
            <a:avLst/>
          </a:prstGeom>
          <a:solidFill>
            <a:srgbClr val="1A28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pl-PL" sz="800" dirty="0">
                <a:latin typeface="Lato" panose="020F0502020204030203" pitchFamily="34" charset="-18"/>
              </a:rPr>
              <a:t>SPRZEDAŻ</a:t>
            </a:r>
            <a:endParaRPr lang="en-US" sz="800" dirty="0">
              <a:latin typeface="Lato" panose="020F0502020204030203" pitchFamily="34" charset="-18"/>
            </a:endParaRPr>
          </a:p>
        </p:txBody>
      </p:sp>
      <p:sp>
        <p:nvSpPr>
          <p:cNvPr id="8" name="Rectangle 38"/>
          <p:cNvSpPr/>
          <p:nvPr/>
        </p:nvSpPr>
        <p:spPr>
          <a:xfrm>
            <a:off x="685800" y="1571625"/>
            <a:ext cx="939335" cy="304800"/>
          </a:xfrm>
          <a:prstGeom prst="rect">
            <a:avLst/>
          </a:prstGeom>
          <a:solidFill>
            <a:srgbClr val="1A28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pl-PL" sz="800" dirty="0">
                <a:latin typeface="Lato" panose="020F0502020204030203" pitchFamily="34" charset="-18"/>
              </a:rPr>
              <a:t>HANDEL</a:t>
            </a:r>
            <a:endParaRPr lang="en-US" sz="800" dirty="0">
              <a:latin typeface="Lato" panose="020F0502020204030203" pitchFamily="34" charset="-18"/>
            </a:endParaRPr>
          </a:p>
        </p:txBody>
      </p:sp>
      <p:sp>
        <p:nvSpPr>
          <p:cNvPr id="10" name="Rectangle 40"/>
          <p:cNvSpPr/>
          <p:nvPr/>
        </p:nvSpPr>
        <p:spPr>
          <a:xfrm>
            <a:off x="685800" y="2028825"/>
            <a:ext cx="939335" cy="304800"/>
          </a:xfrm>
          <a:prstGeom prst="rect">
            <a:avLst/>
          </a:prstGeom>
          <a:solidFill>
            <a:srgbClr val="1A28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pl-PL" sz="800" dirty="0">
                <a:latin typeface="Lato" panose="020F0502020204030203" pitchFamily="34" charset="-18"/>
              </a:rPr>
              <a:t>MAGAZYN</a:t>
            </a:r>
            <a:endParaRPr lang="en-US" sz="800" dirty="0">
              <a:latin typeface="Lato" panose="020F0502020204030203" pitchFamily="34" charset="-18"/>
            </a:endParaRPr>
          </a:p>
        </p:txBody>
      </p:sp>
      <p:sp>
        <p:nvSpPr>
          <p:cNvPr id="11" name="Rectangle 42"/>
          <p:cNvSpPr/>
          <p:nvPr/>
        </p:nvSpPr>
        <p:spPr>
          <a:xfrm>
            <a:off x="685800" y="2486025"/>
            <a:ext cx="939335" cy="304800"/>
          </a:xfrm>
          <a:prstGeom prst="rect">
            <a:avLst/>
          </a:prstGeom>
          <a:solidFill>
            <a:srgbClr val="1A28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pl-PL" sz="800" dirty="0">
                <a:latin typeface="Lato" panose="020F0502020204030203" pitchFamily="34" charset="-18"/>
              </a:rPr>
              <a:t>TRANSPORT</a:t>
            </a:r>
            <a:endParaRPr lang="en-US" sz="800" dirty="0">
              <a:latin typeface="Lato" panose="020F0502020204030203" pitchFamily="34" charset="-18"/>
            </a:endParaRPr>
          </a:p>
        </p:txBody>
      </p:sp>
      <p:sp>
        <p:nvSpPr>
          <p:cNvPr id="12" name="Rectangle 44"/>
          <p:cNvSpPr/>
          <p:nvPr/>
        </p:nvSpPr>
        <p:spPr>
          <a:xfrm>
            <a:off x="685800" y="2943225"/>
            <a:ext cx="939335" cy="304800"/>
          </a:xfrm>
          <a:prstGeom prst="rect">
            <a:avLst/>
          </a:prstGeom>
          <a:solidFill>
            <a:srgbClr val="1A28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pl-PL" sz="800" dirty="0">
                <a:latin typeface="Lato" panose="020F0502020204030203" pitchFamily="34" charset="-18"/>
              </a:rPr>
              <a:t>ADMINISTRACJA</a:t>
            </a:r>
            <a:endParaRPr lang="en-US" sz="800" dirty="0">
              <a:latin typeface="Lato" panose="020F0502020204030203" pitchFamily="34" charset="-18"/>
            </a:endParaRPr>
          </a:p>
        </p:txBody>
      </p:sp>
      <p:sp>
        <p:nvSpPr>
          <p:cNvPr id="13" name="Rectangle 31"/>
          <p:cNvSpPr/>
          <p:nvPr/>
        </p:nvSpPr>
        <p:spPr>
          <a:xfrm>
            <a:off x="1676400" y="1114425"/>
            <a:ext cx="1992605" cy="304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800" dirty="0">
              <a:latin typeface="Lato" panose="020F0502020204030203" pitchFamily="34" charset="-18"/>
            </a:endParaRPr>
          </a:p>
        </p:txBody>
      </p:sp>
      <p:sp>
        <p:nvSpPr>
          <p:cNvPr id="14" name="Rectangle 39"/>
          <p:cNvSpPr/>
          <p:nvPr/>
        </p:nvSpPr>
        <p:spPr>
          <a:xfrm>
            <a:off x="1676400" y="1571625"/>
            <a:ext cx="1992605" cy="304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800" dirty="0">
              <a:latin typeface="Lato" panose="020F0502020204030203" pitchFamily="34" charset="-18"/>
            </a:endParaRPr>
          </a:p>
        </p:txBody>
      </p:sp>
      <p:sp>
        <p:nvSpPr>
          <p:cNvPr id="17" name="Rectangle 41"/>
          <p:cNvSpPr/>
          <p:nvPr/>
        </p:nvSpPr>
        <p:spPr>
          <a:xfrm>
            <a:off x="1676400" y="2028825"/>
            <a:ext cx="1992605" cy="304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800" dirty="0">
              <a:latin typeface="Lato" panose="020F0502020204030203" pitchFamily="34" charset="-18"/>
            </a:endParaRPr>
          </a:p>
        </p:txBody>
      </p:sp>
      <p:sp>
        <p:nvSpPr>
          <p:cNvPr id="18" name="Rectangle 43"/>
          <p:cNvSpPr/>
          <p:nvPr/>
        </p:nvSpPr>
        <p:spPr>
          <a:xfrm>
            <a:off x="1676400" y="2486025"/>
            <a:ext cx="1992605" cy="304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800" dirty="0">
              <a:latin typeface="Lato" panose="020F0502020204030203" pitchFamily="34" charset="-18"/>
            </a:endParaRPr>
          </a:p>
        </p:txBody>
      </p:sp>
      <p:sp>
        <p:nvSpPr>
          <p:cNvPr id="19" name="Rectangle 45"/>
          <p:cNvSpPr/>
          <p:nvPr/>
        </p:nvSpPr>
        <p:spPr>
          <a:xfrm>
            <a:off x="1676400" y="2943225"/>
            <a:ext cx="1992605" cy="304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800" dirty="0">
              <a:latin typeface="Lato" panose="020F0502020204030203" pitchFamily="34" charset="-18"/>
            </a:endParaRPr>
          </a:p>
        </p:txBody>
      </p:sp>
      <p:sp>
        <p:nvSpPr>
          <p:cNvPr id="20" name="Rectangle 156"/>
          <p:cNvSpPr/>
          <p:nvPr/>
        </p:nvSpPr>
        <p:spPr>
          <a:xfrm>
            <a:off x="1676400" y="1114425"/>
            <a:ext cx="427816" cy="304800"/>
          </a:xfrm>
          <a:prstGeom prst="rect">
            <a:avLst/>
          </a:prstGeom>
          <a:solidFill>
            <a:srgbClr val="1A28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182880" rtlCol="0" anchor="ctr"/>
          <a:lstStyle/>
          <a:p>
            <a:pPr algn="r"/>
            <a:endParaRPr lang="en-US" sz="800" dirty="0">
              <a:latin typeface="Lato" panose="020F0502020204030203" pitchFamily="34" charset="-18"/>
            </a:endParaRPr>
          </a:p>
        </p:txBody>
      </p:sp>
      <p:sp>
        <p:nvSpPr>
          <p:cNvPr id="21" name="Rectangle 157"/>
          <p:cNvSpPr/>
          <p:nvPr/>
        </p:nvSpPr>
        <p:spPr>
          <a:xfrm>
            <a:off x="1664995" y="1572447"/>
            <a:ext cx="1891339" cy="304800"/>
          </a:xfrm>
          <a:prstGeom prst="rect">
            <a:avLst/>
          </a:prstGeom>
          <a:solidFill>
            <a:srgbClr val="1A28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182880" rtlCol="0" anchor="ctr"/>
          <a:lstStyle/>
          <a:p>
            <a:pPr algn="r"/>
            <a:endParaRPr lang="en-US" sz="800" dirty="0">
              <a:latin typeface="Lato" panose="020F0502020204030203" pitchFamily="34" charset="-18"/>
            </a:endParaRPr>
          </a:p>
        </p:txBody>
      </p:sp>
      <p:sp>
        <p:nvSpPr>
          <p:cNvPr id="23" name="Rectangle 158"/>
          <p:cNvSpPr/>
          <p:nvPr/>
        </p:nvSpPr>
        <p:spPr>
          <a:xfrm>
            <a:off x="1676400" y="2027489"/>
            <a:ext cx="1405516" cy="304800"/>
          </a:xfrm>
          <a:prstGeom prst="rect">
            <a:avLst/>
          </a:prstGeom>
          <a:solidFill>
            <a:srgbClr val="1A28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182880" rtlCol="0" anchor="ctr"/>
          <a:lstStyle/>
          <a:p>
            <a:pPr algn="r"/>
            <a:endParaRPr lang="en-US" sz="800" dirty="0">
              <a:latin typeface="Lato" panose="020F0502020204030203" pitchFamily="34" charset="-18"/>
            </a:endParaRPr>
          </a:p>
        </p:txBody>
      </p:sp>
      <p:sp>
        <p:nvSpPr>
          <p:cNvPr id="25" name="Rectangle 159"/>
          <p:cNvSpPr/>
          <p:nvPr/>
        </p:nvSpPr>
        <p:spPr>
          <a:xfrm>
            <a:off x="1676400" y="2486170"/>
            <a:ext cx="1807449" cy="304800"/>
          </a:xfrm>
          <a:prstGeom prst="rect">
            <a:avLst/>
          </a:prstGeom>
          <a:solidFill>
            <a:srgbClr val="1A28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182880" rtlCol="0" anchor="ctr"/>
          <a:lstStyle/>
          <a:p>
            <a:pPr algn="r"/>
            <a:endParaRPr lang="en-US" sz="800" dirty="0">
              <a:latin typeface="Lato" panose="020F0502020204030203" pitchFamily="34" charset="-18"/>
            </a:endParaRPr>
          </a:p>
        </p:txBody>
      </p:sp>
      <p:sp>
        <p:nvSpPr>
          <p:cNvPr id="26" name="Rectangle 160"/>
          <p:cNvSpPr/>
          <p:nvPr/>
        </p:nvSpPr>
        <p:spPr>
          <a:xfrm>
            <a:off x="1676400" y="2943225"/>
            <a:ext cx="740959" cy="304800"/>
          </a:xfrm>
          <a:prstGeom prst="rect">
            <a:avLst/>
          </a:prstGeom>
          <a:solidFill>
            <a:srgbClr val="1A28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182880" rtlCol="0" anchor="ctr"/>
          <a:lstStyle/>
          <a:p>
            <a:pPr algn="r"/>
            <a:endParaRPr lang="en-US" sz="800" dirty="0">
              <a:latin typeface="Lato" panose="020F0502020204030203" pitchFamily="34" charset="-18"/>
            </a:endParaRPr>
          </a:p>
        </p:txBody>
      </p:sp>
      <p:sp>
        <p:nvSpPr>
          <p:cNvPr id="27" name="Rectangle 161"/>
          <p:cNvSpPr/>
          <p:nvPr/>
        </p:nvSpPr>
        <p:spPr>
          <a:xfrm>
            <a:off x="3711142" y="1101725"/>
            <a:ext cx="343591" cy="304800"/>
          </a:xfrm>
          <a:prstGeom prst="rect">
            <a:avLst/>
          </a:prstGeom>
          <a:solidFill>
            <a:srgbClr val="1A28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ctr"/>
          <a:lstStyle/>
          <a:p>
            <a:pPr algn="ctr"/>
            <a:r>
              <a:rPr lang="pl-PL" sz="1000" b="1" dirty="0">
                <a:latin typeface="Lato" panose="020F0502020204030203" pitchFamily="34" charset="-18"/>
                <a:cs typeface="Latha" panose="020B0604020202020204" pitchFamily="34" charset="0"/>
              </a:rPr>
              <a:t>70</a:t>
            </a:r>
            <a:endParaRPr lang="en-US" sz="1000" b="1" dirty="0">
              <a:latin typeface="Lato" panose="020F0502020204030203" pitchFamily="34" charset="-18"/>
              <a:cs typeface="Latha" panose="020B0604020202020204" pitchFamily="34" charset="0"/>
            </a:endParaRPr>
          </a:p>
        </p:txBody>
      </p:sp>
      <p:sp>
        <p:nvSpPr>
          <p:cNvPr id="28" name="Rectangle 162"/>
          <p:cNvSpPr/>
          <p:nvPr/>
        </p:nvSpPr>
        <p:spPr>
          <a:xfrm>
            <a:off x="3711142" y="1558925"/>
            <a:ext cx="343591" cy="304800"/>
          </a:xfrm>
          <a:prstGeom prst="rect">
            <a:avLst/>
          </a:prstGeom>
          <a:solidFill>
            <a:srgbClr val="1A28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ctr"/>
          <a:lstStyle/>
          <a:p>
            <a:pPr algn="ctr"/>
            <a:r>
              <a:rPr lang="pl-PL" sz="1000" b="1" dirty="0">
                <a:latin typeface="Lato" panose="020F0502020204030203" pitchFamily="34" charset="-18"/>
                <a:cs typeface="Latha" panose="020B0604020202020204" pitchFamily="34" charset="0"/>
              </a:rPr>
              <a:t>189</a:t>
            </a:r>
            <a:endParaRPr lang="en-US" sz="1000" b="1" dirty="0">
              <a:latin typeface="Lato" panose="020F0502020204030203" pitchFamily="34" charset="-18"/>
              <a:cs typeface="Latha" panose="020B0604020202020204" pitchFamily="34" charset="0"/>
            </a:endParaRPr>
          </a:p>
        </p:txBody>
      </p:sp>
      <p:sp>
        <p:nvSpPr>
          <p:cNvPr id="29" name="Rectangle 163"/>
          <p:cNvSpPr/>
          <p:nvPr/>
        </p:nvSpPr>
        <p:spPr>
          <a:xfrm>
            <a:off x="3711142" y="2012241"/>
            <a:ext cx="343591" cy="304800"/>
          </a:xfrm>
          <a:prstGeom prst="rect">
            <a:avLst/>
          </a:prstGeom>
          <a:solidFill>
            <a:srgbClr val="1A28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ctr"/>
          <a:lstStyle/>
          <a:p>
            <a:pPr algn="ctr"/>
            <a:r>
              <a:rPr lang="pl-PL" sz="1000" b="1" dirty="0">
                <a:latin typeface="Lato" panose="020F0502020204030203" pitchFamily="34" charset="-18"/>
                <a:cs typeface="Latha" panose="020B0604020202020204" pitchFamily="34" charset="0"/>
              </a:rPr>
              <a:t>201</a:t>
            </a:r>
            <a:endParaRPr lang="en-US" sz="1000" b="1" dirty="0">
              <a:latin typeface="Lato" panose="020F0502020204030203" pitchFamily="34" charset="-18"/>
              <a:cs typeface="Latha" panose="020B0604020202020204" pitchFamily="34" charset="0"/>
            </a:endParaRPr>
          </a:p>
        </p:txBody>
      </p:sp>
      <p:sp>
        <p:nvSpPr>
          <p:cNvPr id="30" name="Rectangle 164"/>
          <p:cNvSpPr/>
          <p:nvPr/>
        </p:nvSpPr>
        <p:spPr>
          <a:xfrm>
            <a:off x="3711142" y="2481853"/>
            <a:ext cx="343591" cy="304800"/>
          </a:xfrm>
          <a:prstGeom prst="rect">
            <a:avLst/>
          </a:prstGeom>
          <a:solidFill>
            <a:srgbClr val="1A28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ctr"/>
          <a:lstStyle/>
          <a:p>
            <a:pPr algn="ctr"/>
            <a:r>
              <a:rPr lang="pl-PL" sz="1000" b="1" dirty="0">
                <a:latin typeface="Lato" panose="020F0502020204030203" pitchFamily="34" charset="-18"/>
                <a:cs typeface="Latha" panose="020B0604020202020204" pitchFamily="34" charset="0"/>
              </a:rPr>
              <a:t>215</a:t>
            </a:r>
            <a:endParaRPr lang="en-US" sz="1000" b="1" dirty="0">
              <a:latin typeface="Lato" panose="020F0502020204030203" pitchFamily="34" charset="-18"/>
              <a:cs typeface="Latha" panose="020B0604020202020204" pitchFamily="34" charset="0"/>
            </a:endParaRPr>
          </a:p>
        </p:txBody>
      </p:sp>
      <p:sp>
        <p:nvSpPr>
          <p:cNvPr id="31" name="Rectangle 165"/>
          <p:cNvSpPr/>
          <p:nvPr/>
        </p:nvSpPr>
        <p:spPr>
          <a:xfrm>
            <a:off x="3711142" y="2931347"/>
            <a:ext cx="343591" cy="304800"/>
          </a:xfrm>
          <a:prstGeom prst="rect">
            <a:avLst/>
          </a:prstGeom>
          <a:solidFill>
            <a:srgbClr val="1A28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ctr"/>
          <a:lstStyle/>
          <a:p>
            <a:pPr algn="ctr"/>
            <a:r>
              <a:rPr lang="pl-PL" sz="1000" b="1" dirty="0">
                <a:latin typeface="Lato" panose="020F0502020204030203" pitchFamily="34" charset="-18"/>
                <a:cs typeface="Latha" panose="020B0604020202020204" pitchFamily="34" charset="0"/>
              </a:rPr>
              <a:t>72</a:t>
            </a:r>
            <a:endParaRPr lang="en-US" sz="1000" b="1" dirty="0">
              <a:latin typeface="Lato" panose="020F0502020204030203" pitchFamily="34" charset="-18"/>
              <a:cs typeface="Latha" panose="020B0604020202020204" pitchFamily="34" charset="0"/>
            </a:endParaRPr>
          </a:p>
        </p:txBody>
      </p:sp>
      <p:sp>
        <p:nvSpPr>
          <p:cNvPr id="32" name="Text Placeholder 4"/>
          <p:cNvSpPr txBox="1">
            <a:spLocks/>
          </p:cNvSpPr>
          <p:nvPr/>
        </p:nvSpPr>
        <p:spPr>
          <a:xfrm>
            <a:off x="584324" y="4324350"/>
            <a:ext cx="2797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50000"/>
                    <a:lumOff val="50000"/>
                  </a:schemeClr>
                </a:solidFill>
                <a:latin typeface="Lato Light" panose="020F0302020204030203" pitchFamily="34" charset="-1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pl-PL" dirty="0"/>
              <a:t>Kompania Dystrybucyjna to profesjonalny i prężny zespół liczący 760 pracowników.</a:t>
            </a:r>
            <a:endParaRPr lang="en-US" dirty="0"/>
          </a:p>
        </p:txBody>
      </p:sp>
      <p:grpSp>
        <p:nvGrpSpPr>
          <p:cNvPr id="35" name="Grupa 34"/>
          <p:cNvGrpSpPr/>
          <p:nvPr/>
        </p:nvGrpSpPr>
        <p:grpSpPr>
          <a:xfrm>
            <a:off x="1749034" y="1172174"/>
            <a:ext cx="1919971" cy="197963"/>
            <a:chOff x="3619761" y="1723117"/>
            <a:chExt cx="3236342" cy="247821"/>
          </a:xfrm>
        </p:grpSpPr>
        <p:grpSp>
          <p:nvGrpSpPr>
            <p:cNvPr id="36" name="Group 66"/>
            <p:cNvGrpSpPr/>
            <p:nvPr/>
          </p:nvGrpSpPr>
          <p:grpSpPr>
            <a:xfrm>
              <a:off x="3619761" y="1723117"/>
              <a:ext cx="3088485" cy="247821"/>
              <a:chOff x="3877389" y="1723117"/>
              <a:chExt cx="3088485" cy="247821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77389" y="1724762"/>
                <a:ext cx="125513" cy="246176"/>
              </a:xfrm>
              <a:prstGeom prst="rect">
                <a:avLst/>
              </a:prstGeom>
            </p:spPr>
          </p:pic>
          <p:pic>
            <p:nvPicPr>
              <p:cNvPr id="48" name="Picture 48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209076" y="1724762"/>
                <a:ext cx="125513" cy="246176"/>
              </a:xfrm>
              <a:prstGeom prst="rect">
                <a:avLst/>
              </a:prstGeom>
            </p:spPr>
          </p:pic>
          <p:pic>
            <p:nvPicPr>
              <p:cNvPr id="49" name="Picture 50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536998" y="1723117"/>
                <a:ext cx="125513" cy="246176"/>
              </a:xfrm>
              <a:prstGeom prst="rect">
                <a:avLst/>
              </a:prstGeom>
            </p:spPr>
          </p:pic>
          <p:pic>
            <p:nvPicPr>
              <p:cNvPr id="50" name="Picture 52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868685" y="1723117"/>
                <a:ext cx="125513" cy="246176"/>
              </a:xfrm>
              <a:prstGeom prst="rect">
                <a:avLst/>
              </a:prstGeom>
            </p:spPr>
          </p:pic>
          <p:pic>
            <p:nvPicPr>
              <p:cNvPr id="51" name="Picture 5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191837" y="1724762"/>
                <a:ext cx="125513" cy="246176"/>
              </a:xfrm>
              <a:prstGeom prst="rect">
                <a:avLst/>
              </a:prstGeom>
            </p:spPr>
          </p:pic>
          <p:pic>
            <p:nvPicPr>
              <p:cNvPr id="52" name="Picture 56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523524" y="1724762"/>
                <a:ext cx="125513" cy="246176"/>
              </a:xfrm>
              <a:prstGeom prst="rect">
                <a:avLst/>
              </a:prstGeom>
            </p:spPr>
          </p:pic>
          <p:pic>
            <p:nvPicPr>
              <p:cNvPr id="53" name="Picture 58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851446" y="1723117"/>
                <a:ext cx="125513" cy="246176"/>
              </a:xfrm>
              <a:prstGeom prst="rect">
                <a:avLst/>
              </a:prstGeom>
            </p:spPr>
          </p:pic>
          <p:pic>
            <p:nvPicPr>
              <p:cNvPr id="54" name="Picture 60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183133" y="1723117"/>
                <a:ext cx="125513" cy="246176"/>
              </a:xfrm>
              <a:prstGeom prst="rect">
                <a:avLst/>
              </a:prstGeom>
            </p:spPr>
          </p:pic>
          <p:pic>
            <p:nvPicPr>
              <p:cNvPr id="55" name="Picture 62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508674" y="1724762"/>
                <a:ext cx="125513" cy="246176"/>
              </a:xfrm>
              <a:prstGeom prst="rect">
                <a:avLst/>
              </a:prstGeom>
            </p:spPr>
          </p:pic>
          <p:pic>
            <p:nvPicPr>
              <p:cNvPr id="56" name="Picture 6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840361" y="1724762"/>
                <a:ext cx="125513" cy="246176"/>
              </a:xfrm>
              <a:prstGeom prst="rect">
                <a:avLst/>
              </a:prstGeom>
            </p:spPr>
          </p:pic>
        </p:grpSp>
        <p:pic>
          <p:nvPicPr>
            <p:cNvPr id="37" name="Obraz 3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07678" y="1745332"/>
              <a:ext cx="98807" cy="223961"/>
            </a:xfrm>
            <a:prstGeom prst="rect">
              <a:avLst/>
            </a:prstGeom>
          </p:spPr>
        </p:pic>
        <p:pic>
          <p:nvPicPr>
            <p:cNvPr id="38" name="Obraz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18779" y="1740098"/>
              <a:ext cx="98807" cy="223961"/>
            </a:xfrm>
            <a:prstGeom prst="rect">
              <a:avLst/>
            </a:prstGeom>
          </p:spPr>
        </p:pic>
        <p:pic>
          <p:nvPicPr>
            <p:cNvPr id="39" name="Obraz 3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53933" y="1733550"/>
              <a:ext cx="98807" cy="223961"/>
            </a:xfrm>
            <a:prstGeom prst="rect">
              <a:avLst/>
            </a:prstGeom>
          </p:spPr>
        </p:pic>
        <p:pic>
          <p:nvPicPr>
            <p:cNvPr id="40" name="Obraz 3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5295" y="1733517"/>
              <a:ext cx="98807" cy="223961"/>
            </a:xfrm>
            <a:prstGeom prst="rect">
              <a:avLst/>
            </a:prstGeom>
          </p:spPr>
        </p:pic>
        <p:pic>
          <p:nvPicPr>
            <p:cNvPr id="41" name="Obraz 4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09829" y="1740098"/>
              <a:ext cx="98807" cy="223961"/>
            </a:xfrm>
            <a:prstGeom prst="rect">
              <a:avLst/>
            </a:prstGeom>
          </p:spPr>
        </p:pic>
        <p:pic>
          <p:nvPicPr>
            <p:cNvPr id="42" name="Obraz 4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40137" y="1740097"/>
              <a:ext cx="98807" cy="223961"/>
            </a:xfrm>
            <a:prstGeom prst="rect">
              <a:avLst/>
            </a:prstGeom>
          </p:spPr>
        </p:pic>
        <p:pic>
          <p:nvPicPr>
            <p:cNvPr id="43" name="Obraz 4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74327" y="1740096"/>
              <a:ext cx="98807" cy="223961"/>
            </a:xfrm>
            <a:prstGeom prst="rect">
              <a:avLst/>
            </a:prstGeom>
          </p:spPr>
        </p:pic>
        <p:pic>
          <p:nvPicPr>
            <p:cNvPr id="44" name="Obraz 4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04701" y="1733517"/>
              <a:ext cx="98807" cy="223961"/>
            </a:xfrm>
            <a:prstGeom prst="rect">
              <a:avLst/>
            </a:prstGeom>
          </p:spPr>
        </p:pic>
        <p:pic>
          <p:nvPicPr>
            <p:cNvPr id="45" name="Obraz 4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31433" y="1740095"/>
              <a:ext cx="98807" cy="223961"/>
            </a:xfrm>
            <a:prstGeom prst="rect">
              <a:avLst/>
            </a:prstGeom>
          </p:spPr>
        </p:pic>
        <p:pic>
          <p:nvPicPr>
            <p:cNvPr id="46" name="Obraz 4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57296" y="1733516"/>
              <a:ext cx="98807" cy="223961"/>
            </a:xfrm>
            <a:prstGeom prst="rect">
              <a:avLst/>
            </a:prstGeom>
          </p:spPr>
        </p:pic>
      </p:grpSp>
      <p:grpSp>
        <p:nvGrpSpPr>
          <p:cNvPr id="57" name="Grupa 56"/>
          <p:cNvGrpSpPr/>
          <p:nvPr/>
        </p:nvGrpSpPr>
        <p:grpSpPr>
          <a:xfrm>
            <a:off x="1720895" y="1621166"/>
            <a:ext cx="1936705" cy="197963"/>
            <a:chOff x="3619761" y="1723117"/>
            <a:chExt cx="3236342" cy="247821"/>
          </a:xfrm>
        </p:grpSpPr>
        <p:grpSp>
          <p:nvGrpSpPr>
            <p:cNvPr id="58" name="Group 66"/>
            <p:cNvGrpSpPr/>
            <p:nvPr/>
          </p:nvGrpSpPr>
          <p:grpSpPr>
            <a:xfrm>
              <a:off x="3619761" y="1723117"/>
              <a:ext cx="3088485" cy="247821"/>
              <a:chOff x="3877389" y="1723117"/>
              <a:chExt cx="3088485" cy="247821"/>
            </a:xfrm>
          </p:grpSpPr>
          <p:pic>
            <p:nvPicPr>
              <p:cNvPr id="69" name="Picture 46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77389" y="1724762"/>
                <a:ext cx="125513" cy="246176"/>
              </a:xfrm>
              <a:prstGeom prst="rect">
                <a:avLst/>
              </a:prstGeom>
            </p:spPr>
          </p:pic>
          <p:pic>
            <p:nvPicPr>
              <p:cNvPr id="70" name="Picture 48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209076" y="1724762"/>
                <a:ext cx="125513" cy="246176"/>
              </a:xfrm>
              <a:prstGeom prst="rect">
                <a:avLst/>
              </a:prstGeom>
            </p:spPr>
          </p:pic>
          <p:pic>
            <p:nvPicPr>
              <p:cNvPr id="71" name="Picture 50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536998" y="1723117"/>
                <a:ext cx="125513" cy="246176"/>
              </a:xfrm>
              <a:prstGeom prst="rect">
                <a:avLst/>
              </a:prstGeom>
            </p:spPr>
          </p:pic>
          <p:pic>
            <p:nvPicPr>
              <p:cNvPr id="72" name="Picture 52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868685" y="1723117"/>
                <a:ext cx="125513" cy="246176"/>
              </a:xfrm>
              <a:prstGeom prst="rect">
                <a:avLst/>
              </a:prstGeom>
            </p:spPr>
          </p:pic>
          <p:pic>
            <p:nvPicPr>
              <p:cNvPr id="73" name="Picture 5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191837" y="1724762"/>
                <a:ext cx="125513" cy="246176"/>
              </a:xfrm>
              <a:prstGeom prst="rect">
                <a:avLst/>
              </a:prstGeom>
            </p:spPr>
          </p:pic>
          <p:pic>
            <p:nvPicPr>
              <p:cNvPr id="74" name="Picture 56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523524" y="1724762"/>
                <a:ext cx="125513" cy="246176"/>
              </a:xfrm>
              <a:prstGeom prst="rect">
                <a:avLst/>
              </a:prstGeom>
            </p:spPr>
          </p:pic>
          <p:pic>
            <p:nvPicPr>
              <p:cNvPr id="75" name="Picture 58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851446" y="1723117"/>
                <a:ext cx="125513" cy="246176"/>
              </a:xfrm>
              <a:prstGeom prst="rect">
                <a:avLst/>
              </a:prstGeom>
            </p:spPr>
          </p:pic>
          <p:pic>
            <p:nvPicPr>
              <p:cNvPr id="76" name="Picture 60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183133" y="1723117"/>
                <a:ext cx="125513" cy="246176"/>
              </a:xfrm>
              <a:prstGeom prst="rect">
                <a:avLst/>
              </a:prstGeom>
            </p:spPr>
          </p:pic>
          <p:pic>
            <p:nvPicPr>
              <p:cNvPr id="77" name="Picture 62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508674" y="1724762"/>
                <a:ext cx="125513" cy="246176"/>
              </a:xfrm>
              <a:prstGeom prst="rect">
                <a:avLst/>
              </a:prstGeom>
            </p:spPr>
          </p:pic>
          <p:pic>
            <p:nvPicPr>
              <p:cNvPr id="78" name="Picture 6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840361" y="1724762"/>
                <a:ext cx="125513" cy="246176"/>
              </a:xfrm>
              <a:prstGeom prst="rect">
                <a:avLst/>
              </a:prstGeom>
            </p:spPr>
          </p:pic>
        </p:grpSp>
        <p:pic>
          <p:nvPicPr>
            <p:cNvPr id="59" name="Obraz 5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07678" y="1745332"/>
              <a:ext cx="98807" cy="223961"/>
            </a:xfrm>
            <a:prstGeom prst="rect">
              <a:avLst/>
            </a:prstGeom>
          </p:spPr>
        </p:pic>
        <p:pic>
          <p:nvPicPr>
            <p:cNvPr id="60" name="Obraz 5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18779" y="1740098"/>
              <a:ext cx="98807" cy="223961"/>
            </a:xfrm>
            <a:prstGeom prst="rect">
              <a:avLst/>
            </a:prstGeom>
          </p:spPr>
        </p:pic>
        <p:pic>
          <p:nvPicPr>
            <p:cNvPr id="61" name="Obraz 6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53933" y="1733550"/>
              <a:ext cx="98807" cy="223961"/>
            </a:xfrm>
            <a:prstGeom prst="rect">
              <a:avLst/>
            </a:prstGeom>
          </p:spPr>
        </p:pic>
        <p:pic>
          <p:nvPicPr>
            <p:cNvPr id="62" name="Obraz 6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5295" y="1733517"/>
              <a:ext cx="98807" cy="223961"/>
            </a:xfrm>
            <a:prstGeom prst="rect">
              <a:avLst/>
            </a:prstGeom>
          </p:spPr>
        </p:pic>
        <p:pic>
          <p:nvPicPr>
            <p:cNvPr id="63" name="Obraz 6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09829" y="1740098"/>
              <a:ext cx="98807" cy="223961"/>
            </a:xfrm>
            <a:prstGeom prst="rect">
              <a:avLst/>
            </a:prstGeom>
          </p:spPr>
        </p:pic>
        <p:pic>
          <p:nvPicPr>
            <p:cNvPr id="64" name="Obraz 6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40137" y="1740097"/>
              <a:ext cx="98807" cy="223961"/>
            </a:xfrm>
            <a:prstGeom prst="rect">
              <a:avLst/>
            </a:prstGeom>
          </p:spPr>
        </p:pic>
        <p:pic>
          <p:nvPicPr>
            <p:cNvPr id="65" name="Obraz 6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74327" y="1740096"/>
              <a:ext cx="98807" cy="223961"/>
            </a:xfrm>
            <a:prstGeom prst="rect">
              <a:avLst/>
            </a:prstGeom>
          </p:spPr>
        </p:pic>
        <p:pic>
          <p:nvPicPr>
            <p:cNvPr id="66" name="Obraz 6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04701" y="1733517"/>
              <a:ext cx="98807" cy="223961"/>
            </a:xfrm>
            <a:prstGeom prst="rect">
              <a:avLst/>
            </a:prstGeom>
          </p:spPr>
        </p:pic>
        <p:pic>
          <p:nvPicPr>
            <p:cNvPr id="67" name="Obraz 6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31433" y="1740095"/>
              <a:ext cx="98807" cy="223961"/>
            </a:xfrm>
            <a:prstGeom prst="rect">
              <a:avLst/>
            </a:prstGeom>
          </p:spPr>
        </p:pic>
        <p:pic>
          <p:nvPicPr>
            <p:cNvPr id="68" name="Obraz 6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57296" y="1733516"/>
              <a:ext cx="98807" cy="223961"/>
            </a:xfrm>
            <a:prstGeom prst="rect">
              <a:avLst/>
            </a:prstGeom>
          </p:spPr>
        </p:pic>
      </p:grpSp>
      <p:grpSp>
        <p:nvGrpSpPr>
          <p:cNvPr id="79" name="Grupa 78"/>
          <p:cNvGrpSpPr/>
          <p:nvPr/>
        </p:nvGrpSpPr>
        <p:grpSpPr>
          <a:xfrm>
            <a:off x="1725993" y="2082131"/>
            <a:ext cx="1936705" cy="197963"/>
            <a:chOff x="3619761" y="1723117"/>
            <a:chExt cx="3236342" cy="247821"/>
          </a:xfrm>
        </p:grpSpPr>
        <p:grpSp>
          <p:nvGrpSpPr>
            <p:cNvPr id="80" name="Group 66"/>
            <p:cNvGrpSpPr/>
            <p:nvPr/>
          </p:nvGrpSpPr>
          <p:grpSpPr>
            <a:xfrm>
              <a:off x="3619761" y="1723117"/>
              <a:ext cx="3088485" cy="247821"/>
              <a:chOff x="3877389" y="1723117"/>
              <a:chExt cx="3088485" cy="247821"/>
            </a:xfrm>
          </p:grpSpPr>
          <p:pic>
            <p:nvPicPr>
              <p:cNvPr id="91" name="Picture 46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77389" y="1724762"/>
                <a:ext cx="125513" cy="246176"/>
              </a:xfrm>
              <a:prstGeom prst="rect">
                <a:avLst/>
              </a:prstGeom>
            </p:spPr>
          </p:pic>
          <p:pic>
            <p:nvPicPr>
              <p:cNvPr id="92" name="Picture 48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209076" y="1724762"/>
                <a:ext cx="125513" cy="246176"/>
              </a:xfrm>
              <a:prstGeom prst="rect">
                <a:avLst/>
              </a:prstGeom>
            </p:spPr>
          </p:pic>
          <p:pic>
            <p:nvPicPr>
              <p:cNvPr id="93" name="Picture 50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536998" y="1723117"/>
                <a:ext cx="125513" cy="246176"/>
              </a:xfrm>
              <a:prstGeom prst="rect">
                <a:avLst/>
              </a:prstGeom>
            </p:spPr>
          </p:pic>
          <p:pic>
            <p:nvPicPr>
              <p:cNvPr id="94" name="Picture 52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868685" y="1723117"/>
                <a:ext cx="125513" cy="246176"/>
              </a:xfrm>
              <a:prstGeom prst="rect">
                <a:avLst/>
              </a:prstGeom>
            </p:spPr>
          </p:pic>
          <p:pic>
            <p:nvPicPr>
              <p:cNvPr id="95" name="Picture 5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191837" y="1724762"/>
                <a:ext cx="125513" cy="246176"/>
              </a:xfrm>
              <a:prstGeom prst="rect">
                <a:avLst/>
              </a:prstGeom>
            </p:spPr>
          </p:pic>
          <p:pic>
            <p:nvPicPr>
              <p:cNvPr id="96" name="Picture 56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523524" y="1724762"/>
                <a:ext cx="125513" cy="246176"/>
              </a:xfrm>
              <a:prstGeom prst="rect">
                <a:avLst/>
              </a:prstGeom>
            </p:spPr>
          </p:pic>
          <p:pic>
            <p:nvPicPr>
              <p:cNvPr id="97" name="Picture 58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851446" y="1723117"/>
                <a:ext cx="125513" cy="246176"/>
              </a:xfrm>
              <a:prstGeom prst="rect">
                <a:avLst/>
              </a:prstGeom>
            </p:spPr>
          </p:pic>
          <p:pic>
            <p:nvPicPr>
              <p:cNvPr id="98" name="Picture 60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183133" y="1723117"/>
                <a:ext cx="125513" cy="246176"/>
              </a:xfrm>
              <a:prstGeom prst="rect">
                <a:avLst/>
              </a:prstGeom>
            </p:spPr>
          </p:pic>
          <p:pic>
            <p:nvPicPr>
              <p:cNvPr id="99" name="Picture 62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508674" y="1724762"/>
                <a:ext cx="125513" cy="246176"/>
              </a:xfrm>
              <a:prstGeom prst="rect">
                <a:avLst/>
              </a:prstGeom>
            </p:spPr>
          </p:pic>
          <p:pic>
            <p:nvPicPr>
              <p:cNvPr id="100" name="Picture 6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840361" y="1724762"/>
                <a:ext cx="125513" cy="246176"/>
              </a:xfrm>
              <a:prstGeom prst="rect">
                <a:avLst/>
              </a:prstGeom>
            </p:spPr>
          </p:pic>
        </p:grpSp>
        <p:pic>
          <p:nvPicPr>
            <p:cNvPr id="81" name="Obraz 8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07678" y="1745332"/>
              <a:ext cx="98807" cy="223961"/>
            </a:xfrm>
            <a:prstGeom prst="rect">
              <a:avLst/>
            </a:prstGeom>
          </p:spPr>
        </p:pic>
        <p:pic>
          <p:nvPicPr>
            <p:cNvPr id="82" name="Obraz 8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18779" y="1740098"/>
              <a:ext cx="98807" cy="223961"/>
            </a:xfrm>
            <a:prstGeom prst="rect">
              <a:avLst/>
            </a:prstGeom>
          </p:spPr>
        </p:pic>
        <p:pic>
          <p:nvPicPr>
            <p:cNvPr id="83" name="Obraz 8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53933" y="1733550"/>
              <a:ext cx="98807" cy="223961"/>
            </a:xfrm>
            <a:prstGeom prst="rect">
              <a:avLst/>
            </a:prstGeom>
          </p:spPr>
        </p:pic>
        <p:pic>
          <p:nvPicPr>
            <p:cNvPr id="84" name="Obraz 8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5295" y="1733517"/>
              <a:ext cx="98807" cy="223961"/>
            </a:xfrm>
            <a:prstGeom prst="rect">
              <a:avLst/>
            </a:prstGeom>
          </p:spPr>
        </p:pic>
        <p:pic>
          <p:nvPicPr>
            <p:cNvPr id="85" name="Obraz 8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09829" y="1740098"/>
              <a:ext cx="98807" cy="223961"/>
            </a:xfrm>
            <a:prstGeom prst="rect">
              <a:avLst/>
            </a:prstGeom>
          </p:spPr>
        </p:pic>
        <p:pic>
          <p:nvPicPr>
            <p:cNvPr id="86" name="Obraz 8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40137" y="1740097"/>
              <a:ext cx="98807" cy="223961"/>
            </a:xfrm>
            <a:prstGeom prst="rect">
              <a:avLst/>
            </a:prstGeom>
          </p:spPr>
        </p:pic>
        <p:pic>
          <p:nvPicPr>
            <p:cNvPr id="87" name="Obraz 8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74327" y="1740096"/>
              <a:ext cx="98807" cy="223961"/>
            </a:xfrm>
            <a:prstGeom prst="rect">
              <a:avLst/>
            </a:prstGeom>
          </p:spPr>
        </p:pic>
        <p:pic>
          <p:nvPicPr>
            <p:cNvPr id="88" name="Obraz 8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04701" y="1733517"/>
              <a:ext cx="98807" cy="223961"/>
            </a:xfrm>
            <a:prstGeom prst="rect">
              <a:avLst/>
            </a:prstGeom>
          </p:spPr>
        </p:pic>
        <p:pic>
          <p:nvPicPr>
            <p:cNvPr id="89" name="Obraz 8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31433" y="1740095"/>
              <a:ext cx="98807" cy="223961"/>
            </a:xfrm>
            <a:prstGeom prst="rect">
              <a:avLst/>
            </a:prstGeom>
          </p:spPr>
        </p:pic>
        <p:pic>
          <p:nvPicPr>
            <p:cNvPr id="90" name="Obraz 8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57296" y="1733516"/>
              <a:ext cx="98807" cy="223961"/>
            </a:xfrm>
            <a:prstGeom prst="rect">
              <a:avLst/>
            </a:prstGeom>
          </p:spPr>
        </p:pic>
      </p:grpSp>
      <p:grpSp>
        <p:nvGrpSpPr>
          <p:cNvPr id="101" name="Grupa 100"/>
          <p:cNvGrpSpPr/>
          <p:nvPr/>
        </p:nvGrpSpPr>
        <p:grpSpPr>
          <a:xfrm>
            <a:off x="1726235" y="2536495"/>
            <a:ext cx="1936705" cy="197963"/>
            <a:chOff x="3619761" y="1723117"/>
            <a:chExt cx="3236342" cy="247821"/>
          </a:xfrm>
        </p:grpSpPr>
        <p:grpSp>
          <p:nvGrpSpPr>
            <p:cNvPr id="102" name="Group 66"/>
            <p:cNvGrpSpPr/>
            <p:nvPr/>
          </p:nvGrpSpPr>
          <p:grpSpPr>
            <a:xfrm>
              <a:off x="3619761" y="1723117"/>
              <a:ext cx="3088485" cy="247821"/>
              <a:chOff x="3877389" y="1723117"/>
              <a:chExt cx="3088485" cy="247821"/>
            </a:xfrm>
          </p:grpSpPr>
          <p:pic>
            <p:nvPicPr>
              <p:cNvPr id="113" name="Picture 46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77389" y="1724762"/>
                <a:ext cx="125513" cy="246176"/>
              </a:xfrm>
              <a:prstGeom prst="rect">
                <a:avLst/>
              </a:prstGeom>
            </p:spPr>
          </p:pic>
          <p:pic>
            <p:nvPicPr>
              <p:cNvPr id="114" name="Picture 48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209076" y="1724762"/>
                <a:ext cx="125513" cy="246176"/>
              </a:xfrm>
              <a:prstGeom prst="rect">
                <a:avLst/>
              </a:prstGeom>
            </p:spPr>
          </p:pic>
          <p:pic>
            <p:nvPicPr>
              <p:cNvPr id="115" name="Picture 50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536998" y="1723117"/>
                <a:ext cx="125513" cy="246176"/>
              </a:xfrm>
              <a:prstGeom prst="rect">
                <a:avLst/>
              </a:prstGeom>
            </p:spPr>
          </p:pic>
          <p:pic>
            <p:nvPicPr>
              <p:cNvPr id="116" name="Picture 52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868685" y="1723117"/>
                <a:ext cx="125513" cy="246176"/>
              </a:xfrm>
              <a:prstGeom prst="rect">
                <a:avLst/>
              </a:prstGeom>
            </p:spPr>
          </p:pic>
          <p:pic>
            <p:nvPicPr>
              <p:cNvPr id="117" name="Picture 5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191837" y="1724762"/>
                <a:ext cx="125513" cy="246176"/>
              </a:xfrm>
              <a:prstGeom prst="rect">
                <a:avLst/>
              </a:prstGeom>
            </p:spPr>
          </p:pic>
          <p:pic>
            <p:nvPicPr>
              <p:cNvPr id="118" name="Picture 56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523524" y="1724762"/>
                <a:ext cx="125513" cy="246176"/>
              </a:xfrm>
              <a:prstGeom prst="rect">
                <a:avLst/>
              </a:prstGeom>
            </p:spPr>
          </p:pic>
          <p:pic>
            <p:nvPicPr>
              <p:cNvPr id="119" name="Picture 58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851446" y="1723117"/>
                <a:ext cx="125513" cy="246176"/>
              </a:xfrm>
              <a:prstGeom prst="rect">
                <a:avLst/>
              </a:prstGeom>
            </p:spPr>
          </p:pic>
          <p:pic>
            <p:nvPicPr>
              <p:cNvPr id="120" name="Picture 60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183133" y="1723117"/>
                <a:ext cx="125513" cy="246176"/>
              </a:xfrm>
              <a:prstGeom prst="rect">
                <a:avLst/>
              </a:prstGeom>
            </p:spPr>
          </p:pic>
          <p:pic>
            <p:nvPicPr>
              <p:cNvPr id="121" name="Picture 62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508674" y="1724762"/>
                <a:ext cx="125513" cy="246176"/>
              </a:xfrm>
              <a:prstGeom prst="rect">
                <a:avLst/>
              </a:prstGeom>
            </p:spPr>
          </p:pic>
          <p:pic>
            <p:nvPicPr>
              <p:cNvPr id="122" name="Picture 6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840361" y="1724762"/>
                <a:ext cx="125513" cy="246176"/>
              </a:xfrm>
              <a:prstGeom prst="rect">
                <a:avLst/>
              </a:prstGeom>
            </p:spPr>
          </p:pic>
        </p:grpSp>
        <p:pic>
          <p:nvPicPr>
            <p:cNvPr id="103" name="Obraz 10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07678" y="1745332"/>
              <a:ext cx="98807" cy="223961"/>
            </a:xfrm>
            <a:prstGeom prst="rect">
              <a:avLst/>
            </a:prstGeom>
          </p:spPr>
        </p:pic>
        <p:pic>
          <p:nvPicPr>
            <p:cNvPr id="104" name="Obraz 10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18779" y="1740098"/>
              <a:ext cx="98807" cy="223961"/>
            </a:xfrm>
            <a:prstGeom prst="rect">
              <a:avLst/>
            </a:prstGeom>
          </p:spPr>
        </p:pic>
        <p:pic>
          <p:nvPicPr>
            <p:cNvPr id="105" name="Obraz 10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53933" y="1733550"/>
              <a:ext cx="98807" cy="223961"/>
            </a:xfrm>
            <a:prstGeom prst="rect">
              <a:avLst/>
            </a:prstGeom>
          </p:spPr>
        </p:pic>
        <p:pic>
          <p:nvPicPr>
            <p:cNvPr id="106" name="Obraz 10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5295" y="1733517"/>
              <a:ext cx="98807" cy="223961"/>
            </a:xfrm>
            <a:prstGeom prst="rect">
              <a:avLst/>
            </a:prstGeom>
          </p:spPr>
        </p:pic>
        <p:pic>
          <p:nvPicPr>
            <p:cNvPr id="107" name="Obraz 10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09829" y="1740098"/>
              <a:ext cx="98807" cy="223961"/>
            </a:xfrm>
            <a:prstGeom prst="rect">
              <a:avLst/>
            </a:prstGeom>
          </p:spPr>
        </p:pic>
        <p:pic>
          <p:nvPicPr>
            <p:cNvPr id="108" name="Obraz 10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40137" y="1740097"/>
              <a:ext cx="98807" cy="223961"/>
            </a:xfrm>
            <a:prstGeom prst="rect">
              <a:avLst/>
            </a:prstGeom>
          </p:spPr>
        </p:pic>
        <p:pic>
          <p:nvPicPr>
            <p:cNvPr id="109" name="Obraz 10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74327" y="1740096"/>
              <a:ext cx="98807" cy="223961"/>
            </a:xfrm>
            <a:prstGeom prst="rect">
              <a:avLst/>
            </a:prstGeom>
          </p:spPr>
        </p:pic>
        <p:pic>
          <p:nvPicPr>
            <p:cNvPr id="110" name="Obraz 10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04701" y="1733517"/>
              <a:ext cx="98807" cy="223961"/>
            </a:xfrm>
            <a:prstGeom prst="rect">
              <a:avLst/>
            </a:prstGeom>
          </p:spPr>
        </p:pic>
        <p:pic>
          <p:nvPicPr>
            <p:cNvPr id="111" name="Obraz 1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31433" y="1740095"/>
              <a:ext cx="98807" cy="223961"/>
            </a:xfrm>
            <a:prstGeom prst="rect">
              <a:avLst/>
            </a:prstGeom>
          </p:spPr>
        </p:pic>
        <p:pic>
          <p:nvPicPr>
            <p:cNvPr id="112" name="Obraz 1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57296" y="1733516"/>
              <a:ext cx="98807" cy="223961"/>
            </a:xfrm>
            <a:prstGeom prst="rect">
              <a:avLst/>
            </a:prstGeom>
          </p:spPr>
        </p:pic>
      </p:grpSp>
      <p:grpSp>
        <p:nvGrpSpPr>
          <p:cNvPr id="123" name="Grupa 122"/>
          <p:cNvGrpSpPr/>
          <p:nvPr/>
        </p:nvGrpSpPr>
        <p:grpSpPr>
          <a:xfrm>
            <a:off x="1732300" y="2986562"/>
            <a:ext cx="1936705" cy="197963"/>
            <a:chOff x="3619761" y="1723117"/>
            <a:chExt cx="3236342" cy="247821"/>
          </a:xfrm>
        </p:grpSpPr>
        <p:grpSp>
          <p:nvGrpSpPr>
            <p:cNvPr id="124" name="Group 66"/>
            <p:cNvGrpSpPr/>
            <p:nvPr/>
          </p:nvGrpSpPr>
          <p:grpSpPr>
            <a:xfrm>
              <a:off x="3619761" y="1723117"/>
              <a:ext cx="3088485" cy="247821"/>
              <a:chOff x="3877389" y="1723117"/>
              <a:chExt cx="3088485" cy="247821"/>
            </a:xfrm>
          </p:grpSpPr>
          <p:pic>
            <p:nvPicPr>
              <p:cNvPr id="135" name="Picture 46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77389" y="1724762"/>
                <a:ext cx="125513" cy="246176"/>
              </a:xfrm>
              <a:prstGeom prst="rect">
                <a:avLst/>
              </a:prstGeom>
            </p:spPr>
          </p:pic>
          <p:pic>
            <p:nvPicPr>
              <p:cNvPr id="136" name="Picture 48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209076" y="1724762"/>
                <a:ext cx="125513" cy="246176"/>
              </a:xfrm>
              <a:prstGeom prst="rect">
                <a:avLst/>
              </a:prstGeom>
            </p:spPr>
          </p:pic>
          <p:pic>
            <p:nvPicPr>
              <p:cNvPr id="137" name="Picture 50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536998" y="1723117"/>
                <a:ext cx="125513" cy="246176"/>
              </a:xfrm>
              <a:prstGeom prst="rect">
                <a:avLst/>
              </a:prstGeom>
            </p:spPr>
          </p:pic>
          <p:pic>
            <p:nvPicPr>
              <p:cNvPr id="138" name="Picture 52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868685" y="1723117"/>
                <a:ext cx="125513" cy="246176"/>
              </a:xfrm>
              <a:prstGeom prst="rect">
                <a:avLst/>
              </a:prstGeom>
            </p:spPr>
          </p:pic>
          <p:pic>
            <p:nvPicPr>
              <p:cNvPr id="139" name="Picture 5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191837" y="1724762"/>
                <a:ext cx="125513" cy="246176"/>
              </a:xfrm>
              <a:prstGeom prst="rect">
                <a:avLst/>
              </a:prstGeom>
            </p:spPr>
          </p:pic>
          <p:pic>
            <p:nvPicPr>
              <p:cNvPr id="140" name="Picture 56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523524" y="1724762"/>
                <a:ext cx="125513" cy="246176"/>
              </a:xfrm>
              <a:prstGeom prst="rect">
                <a:avLst/>
              </a:prstGeom>
            </p:spPr>
          </p:pic>
          <p:pic>
            <p:nvPicPr>
              <p:cNvPr id="141" name="Picture 58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851446" y="1723117"/>
                <a:ext cx="125513" cy="246176"/>
              </a:xfrm>
              <a:prstGeom prst="rect">
                <a:avLst/>
              </a:prstGeom>
            </p:spPr>
          </p:pic>
          <p:pic>
            <p:nvPicPr>
              <p:cNvPr id="142" name="Picture 60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183133" y="1723117"/>
                <a:ext cx="125513" cy="246176"/>
              </a:xfrm>
              <a:prstGeom prst="rect">
                <a:avLst/>
              </a:prstGeom>
            </p:spPr>
          </p:pic>
          <p:pic>
            <p:nvPicPr>
              <p:cNvPr id="143" name="Picture 62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508674" y="1724762"/>
                <a:ext cx="125513" cy="246176"/>
              </a:xfrm>
              <a:prstGeom prst="rect">
                <a:avLst/>
              </a:prstGeom>
            </p:spPr>
          </p:pic>
          <p:pic>
            <p:nvPicPr>
              <p:cNvPr id="144" name="Picture 6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840361" y="1724762"/>
                <a:ext cx="125513" cy="246176"/>
              </a:xfrm>
              <a:prstGeom prst="rect">
                <a:avLst/>
              </a:prstGeom>
            </p:spPr>
          </p:pic>
        </p:grpSp>
        <p:pic>
          <p:nvPicPr>
            <p:cNvPr id="125" name="Obraz 12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07678" y="1745332"/>
              <a:ext cx="98807" cy="223961"/>
            </a:xfrm>
            <a:prstGeom prst="rect">
              <a:avLst/>
            </a:prstGeom>
          </p:spPr>
        </p:pic>
        <p:pic>
          <p:nvPicPr>
            <p:cNvPr id="126" name="Obraz 12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18779" y="1740098"/>
              <a:ext cx="98807" cy="223961"/>
            </a:xfrm>
            <a:prstGeom prst="rect">
              <a:avLst/>
            </a:prstGeom>
          </p:spPr>
        </p:pic>
        <p:pic>
          <p:nvPicPr>
            <p:cNvPr id="127" name="Obraz 12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53933" y="1733550"/>
              <a:ext cx="98807" cy="223961"/>
            </a:xfrm>
            <a:prstGeom prst="rect">
              <a:avLst/>
            </a:prstGeom>
          </p:spPr>
        </p:pic>
        <p:pic>
          <p:nvPicPr>
            <p:cNvPr id="128" name="Obraz 12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5295" y="1733517"/>
              <a:ext cx="98807" cy="223961"/>
            </a:xfrm>
            <a:prstGeom prst="rect">
              <a:avLst/>
            </a:prstGeom>
          </p:spPr>
        </p:pic>
        <p:pic>
          <p:nvPicPr>
            <p:cNvPr id="129" name="Obraz 12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09829" y="1740098"/>
              <a:ext cx="98807" cy="223961"/>
            </a:xfrm>
            <a:prstGeom prst="rect">
              <a:avLst/>
            </a:prstGeom>
          </p:spPr>
        </p:pic>
        <p:pic>
          <p:nvPicPr>
            <p:cNvPr id="130" name="Obraz 12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40137" y="1740097"/>
              <a:ext cx="98807" cy="223961"/>
            </a:xfrm>
            <a:prstGeom prst="rect">
              <a:avLst/>
            </a:prstGeom>
          </p:spPr>
        </p:pic>
        <p:pic>
          <p:nvPicPr>
            <p:cNvPr id="131" name="Obraz 13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74327" y="1740096"/>
              <a:ext cx="98807" cy="223961"/>
            </a:xfrm>
            <a:prstGeom prst="rect">
              <a:avLst/>
            </a:prstGeom>
          </p:spPr>
        </p:pic>
        <p:pic>
          <p:nvPicPr>
            <p:cNvPr id="132" name="Obraz 13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04701" y="1733517"/>
              <a:ext cx="98807" cy="223961"/>
            </a:xfrm>
            <a:prstGeom prst="rect">
              <a:avLst/>
            </a:prstGeom>
          </p:spPr>
        </p:pic>
        <p:pic>
          <p:nvPicPr>
            <p:cNvPr id="133" name="Obraz 13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31433" y="1740095"/>
              <a:ext cx="98807" cy="223961"/>
            </a:xfrm>
            <a:prstGeom prst="rect">
              <a:avLst/>
            </a:prstGeom>
          </p:spPr>
        </p:pic>
        <p:pic>
          <p:nvPicPr>
            <p:cNvPr id="134" name="Obraz 13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57296" y="1733516"/>
              <a:ext cx="98807" cy="223961"/>
            </a:xfrm>
            <a:prstGeom prst="rect">
              <a:avLst/>
            </a:prstGeom>
          </p:spPr>
        </p:pic>
      </p:grpSp>
      <p:sp>
        <p:nvSpPr>
          <p:cNvPr id="145" name="Rectangle 44"/>
          <p:cNvSpPr/>
          <p:nvPr/>
        </p:nvSpPr>
        <p:spPr>
          <a:xfrm>
            <a:off x="685800" y="3422650"/>
            <a:ext cx="939335" cy="304800"/>
          </a:xfrm>
          <a:prstGeom prst="rect">
            <a:avLst/>
          </a:prstGeom>
          <a:solidFill>
            <a:srgbClr val="1A28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pl-PL" sz="800" dirty="0">
                <a:latin typeface="Lato" panose="020F0502020204030203" pitchFamily="34" charset="-18"/>
              </a:rPr>
              <a:t>CALL CENTER</a:t>
            </a:r>
            <a:endParaRPr lang="en-US" sz="800" dirty="0">
              <a:latin typeface="Lato" panose="020F0502020204030203" pitchFamily="34" charset="-18"/>
            </a:endParaRPr>
          </a:p>
        </p:txBody>
      </p:sp>
      <p:sp>
        <p:nvSpPr>
          <p:cNvPr id="146" name="Rectangle 45"/>
          <p:cNvSpPr/>
          <p:nvPr/>
        </p:nvSpPr>
        <p:spPr>
          <a:xfrm>
            <a:off x="1676400" y="3421828"/>
            <a:ext cx="1992605" cy="304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800" dirty="0">
              <a:latin typeface="Lato" panose="020F0502020204030203" pitchFamily="34" charset="-18"/>
            </a:endParaRPr>
          </a:p>
        </p:txBody>
      </p:sp>
      <p:sp>
        <p:nvSpPr>
          <p:cNvPr id="147" name="Rectangle 160"/>
          <p:cNvSpPr/>
          <p:nvPr/>
        </p:nvSpPr>
        <p:spPr>
          <a:xfrm>
            <a:off x="1676400" y="3421828"/>
            <a:ext cx="241810" cy="304800"/>
          </a:xfrm>
          <a:prstGeom prst="rect">
            <a:avLst/>
          </a:prstGeom>
          <a:solidFill>
            <a:srgbClr val="1A28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182880" rtlCol="0" anchor="ctr"/>
          <a:lstStyle/>
          <a:p>
            <a:pPr algn="r"/>
            <a:endParaRPr lang="en-US" sz="800" dirty="0">
              <a:latin typeface="Lato" panose="020F0502020204030203" pitchFamily="34" charset="-18"/>
            </a:endParaRPr>
          </a:p>
        </p:txBody>
      </p:sp>
      <p:sp>
        <p:nvSpPr>
          <p:cNvPr id="148" name="Rectangle 165"/>
          <p:cNvSpPr/>
          <p:nvPr/>
        </p:nvSpPr>
        <p:spPr>
          <a:xfrm>
            <a:off x="3711142" y="3409950"/>
            <a:ext cx="343591" cy="304800"/>
          </a:xfrm>
          <a:prstGeom prst="rect">
            <a:avLst/>
          </a:prstGeom>
          <a:solidFill>
            <a:srgbClr val="1A28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ctr"/>
          <a:lstStyle/>
          <a:p>
            <a:pPr algn="ctr"/>
            <a:r>
              <a:rPr lang="pl-PL" sz="1000" b="1" dirty="0">
                <a:latin typeface="Lato" panose="020F0502020204030203" pitchFamily="34" charset="-18"/>
                <a:cs typeface="Latha" panose="020B0604020202020204" pitchFamily="34" charset="0"/>
              </a:rPr>
              <a:t>13</a:t>
            </a:r>
            <a:endParaRPr lang="en-US" sz="1000" b="1" dirty="0">
              <a:latin typeface="Lato" panose="020F0502020204030203" pitchFamily="34" charset="-18"/>
              <a:cs typeface="Latha" panose="020B0604020202020204" pitchFamily="34" charset="0"/>
            </a:endParaRPr>
          </a:p>
        </p:txBody>
      </p:sp>
      <p:grpSp>
        <p:nvGrpSpPr>
          <p:cNvPr id="149" name="Grupa 148"/>
          <p:cNvGrpSpPr/>
          <p:nvPr/>
        </p:nvGrpSpPr>
        <p:grpSpPr>
          <a:xfrm>
            <a:off x="1732300" y="3469162"/>
            <a:ext cx="1936705" cy="197963"/>
            <a:chOff x="3619761" y="1723117"/>
            <a:chExt cx="3236342" cy="247821"/>
          </a:xfrm>
        </p:grpSpPr>
        <p:grpSp>
          <p:nvGrpSpPr>
            <p:cNvPr id="150" name="Group 66"/>
            <p:cNvGrpSpPr/>
            <p:nvPr/>
          </p:nvGrpSpPr>
          <p:grpSpPr>
            <a:xfrm>
              <a:off x="3619761" y="1723117"/>
              <a:ext cx="3088485" cy="247821"/>
              <a:chOff x="3877389" y="1723117"/>
              <a:chExt cx="3088485" cy="247821"/>
            </a:xfrm>
          </p:grpSpPr>
          <p:pic>
            <p:nvPicPr>
              <p:cNvPr id="161" name="Picture 46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77389" y="1724762"/>
                <a:ext cx="125513" cy="246176"/>
              </a:xfrm>
              <a:prstGeom prst="rect">
                <a:avLst/>
              </a:prstGeom>
            </p:spPr>
          </p:pic>
          <p:pic>
            <p:nvPicPr>
              <p:cNvPr id="162" name="Picture 48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209076" y="1724762"/>
                <a:ext cx="125513" cy="246176"/>
              </a:xfrm>
              <a:prstGeom prst="rect">
                <a:avLst/>
              </a:prstGeom>
            </p:spPr>
          </p:pic>
          <p:pic>
            <p:nvPicPr>
              <p:cNvPr id="163" name="Picture 50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536998" y="1723117"/>
                <a:ext cx="125513" cy="246176"/>
              </a:xfrm>
              <a:prstGeom prst="rect">
                <a:avLst/>
              </a:prstGeom>
            </p:spPr>
          </p:pic>
          <p:pic>
            <p:nvPicPr>
              <p:cNvPr id="164" name="Picture 52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868685" y="1723117"/>
                <a:ext cx="125513" cy="246176"/>
              </a:xfrm>
              <a:prstGeom prst="rect">
                <a:avLst/>
              </a:prstGeom>
            </p:spPr>
          </p:pic>
          <p:pic>
            <p:nvPicPr>
              <p:cNvPr id="165" name="Picture 5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191837" y="1724762"/>
                <a:ext cx="125513" cy="246176"/>
              </a:xfrm>
              <a:prstGeom prst="rect">
                <a:avLst/>
              </a:prstGeom>
            </p:spPr>
          </p:pic>
          <p:pic>
            <p:nvPicPr>
              <p:cNvPr id="166" name="Picture 56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523524" y="1724762"/>
                <a:ext cx="125513" cy="246176"/>
              </a:xfrm>
              <a:prstGeom prst="rect">
                <a:avLst/>
              </a:prstGeom>
            </p:spPr>
          </p:pic>
          <p:pic>
            <p:nvPicPr>
              <p:cNvPr id="167" name="Picture 58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851446" y="1723117"/>
                <a:ext cx="125513" cy="246176"/>
              </a:xfrm>
              <a:prstGeom prst="rect">
                <a:avLst/>
              </a:prstGeom>
            </p:spPr>
          </p:pic>
          <p:pic>
            <p:nvPicPr>
              <p:cNvPr id="168" name="Picture 60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183133" y="1723117"/>
                <a:ext cx="125513" cy="246176"/>
              </a:xfrm>
              <a:prstGeom prst="rect">
                <a:avLst/>
              </a:prstGeom>
            </p:spPr>
          </p:pic>
          <p:pic>
            <p:nvPicPr>
              <p:cNvPr id="169" name="Picture 62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508674" y="1724762"/>
                <a:ext cx="125513" cy="246176"/>
              </a:xfrm>
              <a:prstGeom prst="rect">
                <a:avLst/>
              </a:prstGeom>
            </p:spPr>
          </p:pic>
          <p:pic>
            <p:nvPicPr>
              <p:cNvPr id="170" name="Picture 6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840361" y="1724762"/>
                <a:ext cx="125513" cy="246176"/>
              </a:xfrm>
              <a:prstGeom prst="rect">
                <a:avLst/>
              </a:prstGeom>
            </p:spPr>
          </p:pic>
        </p:grpSp>
        <p:pic>
          <p:nvPicPr>
            <p:cNvPr id="151" name="Obraz 15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07678" y="1745332"/>
              <a:ext cx="98807" cy="223961"/>
            </a:xfrm>
            <a:prstGeom prst="rect">
              <a:avLst/>
            </a:prstGeom>
          </p:spPr>
        </p:pic>
        <p:pic>
          <p:nvPicPr>
            <p:cNvPr id="152" name="Obraz 1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18779" y="1740098"/>
              <a:ext cx="98807" cy="223961"/>
            </a:xfrm>
            <a:prstGeom prst="rect">
              <a:avLst/>
            </a:prstGeom>
          </p:spPr>
        </p:pic>
        <p:pic>
          <p:nvPicPr>
            <p:cNvPr id="153" name="Obraz 15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53933" y="1733550"/>
              <a:ext cx="98807" cy="223961"/>
            </a:xfrm>
            <a:prstGeom prst="rect">
              <a:avLst/>
            </a:prstGeom>
          </p:spPr>
        </p:pic>
        <p:pic>
          <p:nvPicPr>
            <p:cNvPr id="154" name="Obraz 15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5295" y="1733517"/>
              <a:ext cx="98807" cy="223961"/>
            </a:xfrm>
            <a:prstGeom prst="rect">
              <a:avLst/>
            </a:prstGeom>
          </p:spPr>
        </p:pic>
        <p:pic>
          <p:nvPicPr>
            <p:cNvPr id="155" name="Obraz 15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09829" y="1740098"/>
              <a:ext cx="98807" cy="223961"/>
            </a:xfrm>
            <a:prstGeom prst="rect">
              <a:avLst/>
            </a:prstGeom>
          </p:spPr>
        </p:pic>
        <p:pic>
          <p:nvPicPr>
            <p:cNvPr id="156" name="Obraz 15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40137" y="1740097"/>
              <a:ext cx="98807" cy="223961"/>
            </a:xfrm>
            <a:prstGeom prst="rect">
              <a:avLst/>
            </a:prstGeom>
          </p:spPr>
        </p:pic>
        <p:pic>
          <p:nvPicPr>
            <p:cNvPr id="157" name="Obraz 15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74327" y="1740096"/>
              <a:ext cx="98807" cy="223961"/>
            </a:xfrm>
            <a:prstGeom prst="rect">
              <a:avLst/>
            </a:prstGeom>
          </p:spPr>
        </p:pic>
        <p:pic>
          <p:nvPicPr>
            <p:cNvPr id="158" name="Obraz 15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04701" y="1733517"/>
              <a:ext cx="98807" cy="223961"/>
            </a:xfrm>
            <a:prstGeom prst="rect">
              <a:avLst/>
            </a:prstGeom>
          </p:spPr>
        </p:pic>
        <p:pic>
          <p:nvPicPr>
            <p:cNvPr id="159" name="Obraz 15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31433" y="1740095"/>
              <a:ext cx="98807" cy="223961"/>
            </a:xfrm>
            <a:prstGeom prst="rect">
              <a:avLst/>
            </a:prstGeom>
          </p:spPr>
        </p:pic>
        <p:pic>
          <p:nvPicPr>
            <p:cNvPr id="160" name="Obraz 15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57296" y="1733516"/>
              <a:ext cx="98807" cy="2239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239853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000"/>
                            </p:stCondLst>
                            <p:childTnLst>
                              <p:par>
                                <p:cTn id="6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5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0"/>
                            </p:stCondLst>
                            <p:childTnLst>
                              <p:par>
                                <p:cTn id="7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000"/>
                            </p:stCondLst>
                            <p:childTnLst>
                              <p:par>
                                <p:cTn id="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500"/>
                            </p:stCondLst>
                            <p:childTnLst>
                              <p:par>
                                <p:cTn id="9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7500"/>
                            </p:stCondLst>
                            <p:childTnLst>
                              <p:par>
                                <p:cTn id="10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8000"/>
                            </p:stCondLst>
                            <p:childTnLst>
                              <p:par>
                                <p:cTn id="1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8500"/>
                            </p:stCondLst>
                            <p:childTnLst>
                              <p:par>
                                <p:cTn id="1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9000"/>
                            </p:stCondLst>
                            <p:childTnLst>
                              <p:par>
                                <p:cTn id="1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9500"/>
                            </p:stCondLst>
                            <p:childTnLst>
                              <p:par>
                                <p:cTn id="12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0500"/>
                            </p:stCondLst>
                            <p:childTnLst>
                              <p:par>
                                <p:cTn id="13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1500"/>
                            </p:stCondLst>
                            <p:childTnLst>
                              <p:par>
                                <p:cTn id="14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3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/>
      <p:bldP spid="145" grpId="0" animBg="1"/>
      <p:bldP spid="146" grpId="0" animBg="1"/>
      <p:bldP spid="147" grpId="0" animBg="1"/>
      <p:bldP spid="14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e 1"/>
          <p:cNvSpPr/>
          <p:nvPr/>
        </p:nvSpPr>
        <p:spPr>
          <a:xfrm>
            <a:off x="1140720" y="1674951"/>
            <a:ext cx="1547611" cy="1547611"/>
          </a:xfrm>
          <a:prstGeom prst="pie">
            <a:avLst>
              <a:gd name="adj1" fmla="val 5339615"/>
              <a:gd name="adj2" fmla="val 20508867"/>
            </a:avLst>
          </a:prstGeom>
          <a:solidFill>
            <a:srgbClr val="5E6378"/>
          </a:solidFill>
          <a:ln w="571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" dirty="0">
              <a:latin typeface="Signika Negative"/>
            </a:endParaRPr>
          </a:p>
        </p:txBody>
      </p:sp>
      <p:sp>
        <p:nvSpPr>
          <p:cNvPr id="4" name="Oval 3"/>
          <p:cNvSpPr/>
          <p:nvPr/>
        </p:nvSpPr>
        <p:spPr>
          <a:xfrm>
            <a:off x="1283214" y="1817445"/>
            <a:ext cx="1262623" cy="1262623"/>
          </a:xfrm>
          <a:prstGeom prst="ellipse">
            <a:avLst/>
          </a:prstGeom>
          <a:solidFill>
            <a:schemeClr val="bg1"/>
          </a:solidFill>
          <a:ln w="1016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" dirty="0">
              <a:latin typeface="Signika Negative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14899" y="2094815"/>
            <a:ext cx="1004265" cy="707886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/>
          <a:p>
            <a:pPr algn="ctr"/>
            <a:r>
              <a:rPr lang="pl-PL" sz="4000" b="1" dirty="0">
                <a:solidFill>
                  <a:srgbClr val="404040"/>
                </a:solidFill>
                <a:latin typeface="Lato Black" panose="020F0A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12</a:t>
            </a:r>
            <a:endParaRPr lang="en-US" sz="4000" b="1" dirty="0">
              <a:solidFill>
                <a:srgbClr val="404040"/>
              </a:solidFill>
              <a:latin typeface="Lato Black" panose="020F0A02020204030203" pitchFamily="34" charset="-18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id="{676B0AD8-67C7-4F83-8C6C-09EE1BCBBF1A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pl-PL" sz="2000" dirty="0">
                <a:latin typeface="Montserrat" panose="00000500000000000000" pitchFamily="2" charset="0"/>
                <a:ea typeface="+mn-ea"/>
                <a:cs typeface="+mn-cs"/>
              </a:rPr>
              <a:t>KLUCZOWE DZIAŁY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3"/>
          </p:nvPr>
        </p:nvSpPr>
        <p:spPr>
          <a:xfrm>
            <a:off x="457200" y="637117"/>
            <a:ext cx="8229600" cy="323850"/>
          </a:xfrm>
          <a:noFill/>
        </p:spPr>
        <p:txBody>
          <a:bodyPr vert="horz" wrap="square" lIns="91440" tIns="45720" rIns="91440" bIns="45720" rtlCol="0">
            <a:spAutoFit/>
          </a:bodyPr>
          <a:lstStyle/>
          <a:p>
            <a:r>
              <a:rPr lang="pl-PL" sz="1100" b="1" dirty="0">
                <a:solidFill>
                  <a:srgbClr val="E1071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Rozbudowane struktury handlowo - logistyczne</a:t>
            </a:r>
            <a:endParaRPr lang="en-US" sz="1100" b="1" dirty="0">
              <a:solidFill>
                <a:srgbClr val="E1071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43000" y="3733000"/>
            <a:ext cx="2338150" cy="13533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000" dirty="0">
                <a:solidFill>
                  <a:srgbClr val="06686D"/>
                </a:solidFill>
                <a:latin typeface="Lato Light" panose="020F03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12 Centrów Dystrybucji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000" dirty="0">
                <a:solidFill>
                  <a:srgbClr val="06686D"/>
                </a:solidFill>
                <a:latin typeface="Lato Light" panose="020F03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43 tys.m</a:t>
            </a:r>
            <a:r>
              <a:rPr lang="pl-PL" sz="1000" baseline="30000" dirty="0">
                <a:solidFill>
                  <a:srgbClr val="06686D"/>
                </a:solidFill>
                <a:latin typeface="Lato Light" panose="020F03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r>
              <a:rPr lang="pl-PL" sz="1000" dirty="0">
                <a:solidFill>
                  <a:srgbClr val="06686D"/>
                </a:solidFill>
                <a:latin typeface="Lato Light" panose="020F03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 pow. magazynowej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000" dirty="0">
                <a:solidFill>
                  <a:srgbClr val="06686D"/>
                </a:solidFill>
                <a:latin typeface="Lato Light" panose="020F03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Kompleksowa obsługa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000" dirty="0">
                <a:solidFill>
                  <a:srgbClr val="06686D"/>
                </a:solidFill>
                <a:latin typeface="Lato Light" panose="020F03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Wysokie standardy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000" dirty="0">
                <a:solidFill>
                  <a:srgbClr val="06686D"/>
                </a:solidFill>
                <a:latin typeface="Lato Light" panose="020F03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Bezpieczeństwo `</a:t>
            </a:r>
            <a:endParaRPr lang="en-US" sz="800" dirty="0">
              <a:solidFill>
                <a:srgbClr val="06686D"/>
              </a:solidFill>
              <a:latin typeface="Lato Light" panose="020F0302020204030203" pitchFamily="34" charset="-18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143000" y="3333750"/>
            <a:ext cx="2000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spc="-47" dirty="0">
                <a:solidFill>
                  <a:srgbClr val="404040"/>
                </a:solidFill>
                <a:latin typeface="Lato Black" panose="020F0A02020204030203" pitchFamily="34" charset="-18"/>
              </a:rPr>
              <a:t>MAGAZYN</a:t>
            </a:r>
            <a:endParaRPr lang="en-US" b="1" spc="-47" dirty="0">
              <a:solidFill>
                <a:srgbClr val="404040"/>
              </a:solidFill>
              <a:latin typeface="Lato Black" panose="020F0A02020204030203" pitchFamily="34" charset="-18"/>
            </a:endParaRPr>
          </a:p>
        </p:txBody>
      </p:sp>
      <p:sp>
        <p:nvSpPr>
          <p:cNvPr id="28" name="Pie 27"/>
          <p:cNvSpPr/>
          <p:nvPr/>
        </p:nvSpPr>
        <p:spPr>
          <a:xfrm>
            <a:off x="3569595" y="1674951"/>
            <a:ext cx="1547611" cy="1547611"/>
          </a:xfrm>
          <a:prstGeom prst="pie">
            <a:avLst>
              <a:gd name="adj1" fmla="val 5339615"/>
              <a:gd name="adj2" fmla="val 20508867"/>
            </a:avLst>
          </a:prstGeom>
          <a:solidFill>
            <a:srgbClr val="A8A7B5"/>
          </a:solidFill>
          <a:ln w="571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">
              <a:latin typeface="Signika Negative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3712089" y="1817445"/>
            <a:ext cx="1262623" cy="1262623"/>
          </a:xfrm>
          <a:prstGeom prst="ellipse">
            <a:avLst/>
          </a:prstGeom>
          <a:solidFill>
            <a:schemeClr val="bg1"/>
          </a:solidFill>
          <a:ln w="1016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" dirty="0">
              <a:latin typeface="Signika Negative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843774" y="2094815"/>
            <a:ext cx="1130938" cy="707886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/>
          <a:p>
            <a:pPr algn="ctr"/>
            <a:r>
              <a:rPr lang="pl-PL" sz="4000" b="1" dirty="0">
                <a:solidFill>
                  <a:srgbClr val="404040"/>
                </a:solidFill>
                <a:latin typeface="Lato Black" panose="020F0A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24h</a:t>
            </a:r>
            <a:endParaRPr lang="en-US" sz="4000" b="1" dirty="0">
              <a:solidFill>
                <a:srgbClr val="404040"/>
              </a:solidFill>
              <a:latin typeface="Lato Black" panose="020F0A02020204030203" pitchFamily="34" charset="-18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571875" y="3733000"/>
            <a:ext cx="2338150" cy="13533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en-US"/>
            </a:defPPr>
            <a:lvl1pPr marL="171450" indent="-171450">
              <a:buFont typeface="Arial" panose="020B0604020202020204" pitchFamily="34" charset="0"/>
              <a:buChar char="•"/>
              <a:defRPr sz="900">
                <a:solidFill>
                  <a:srgbClr val="06686D"/>
                </a:solidFill>
                <a:latin typeface="Signika Negative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pl-PL" sz="1000" dirty="0">
                <a:latin typeface="Lato Light" panose="020F0302020204030203" pitchFamily="34" charset="-18"/>
              </a:rPr>
              <a:t>Sprawna dystrybucja </a:t>
            </a:r>
          </a:p>
          <a:p>
            <a:r>
              <a:rPr lang="pl-PL" sz="1000" dirty="0">
                <a:latin typeface="Lato Light" panose="020F0302020204030203" pitchFamily="34" charset="-18"/>
              </a:rPr>
              <a:t>Własna baza logistyczna </a:t>
            </a:r>
          </a:p>
          <a:p>
            <a:r>
              <a:rPr lang="pl-PL" sz="1000" dirty="0">
                <a:latin typeface="Lato Light" panose="020F0302020204030203" pitchFamily="34" charset="-18"/>
              </a:rPr>
              <a:t>332 auta osobowe i dostawcze </a:t>
            </a:r>
          </a:p>
          <a:p>
            <a:r>
              <a:rPr lang="pl-PL" sz="1000" dirty="0">
                <a:latin typeface="Lato Light" panose="020F0302020204030203" pitchFamily="34" charset="-18"/>
              </a:rPr>
              <a:t>Dostawy w ciągu 24h </a:t>
            </a:r>
          </a:p>
          <a:p>
            <a:r>
              <a:rPr lang="pl-PL" sz="1000" dirty="0">
                <a:latin typeface="Lato Light" panose="020F0302020204030203" pitchFamily="34" charset="-18"/>
              </a:rPr>
              <a:t>Pokrycie 70% kraju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571875" y="3333750"/>
            <a:ext cx="2000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spc="-47" dirty="0">
                <a:solidFill>
                  <a:srgbClr val="404040"/>
                </a:solidFill>
                <a:latin typeface="Lato Black" panose="020F0A02020204030203" pitchFamily="34" charset="-18"/>
              </a:rPr>
              <a:t>TRANSPORT</a:t>
            </a:r>
            <a:endParaRPr lang="en-US" b="1" spc="-47" dirty="0">
              <a:solidFill>
                <a:srgbClr val="404040"/>
              </a:solidFill>
              <a:latin typeface="Lato Black" panose="020F0A02020204030203" pitchFamily="34" charset="-18"/>
            </a:endParaRPr>
          </a:p>
        </p:txBody>
      </p:sp>
      <p:sp>
        <p:nvSpPr>
          <p:cNvPr id="33" name="Pie 32"/>
          <p:cNvSpPr/>
          <p:nvPr/>
        </p:nvSpPr>
        <p:spPr>
          <a:xfrm>
            <a:off x="5998470" y="1674951"/>
            <a:ext cx="1547611" cy="1547611"/>
          </a:xfrm>
          <a:prstGeom prst="pie">
            <a:avLst>
              <a:gd name="adj1" fmla="val 5339615"/>
              <a:gd name="adj2" fmla="val 20508867"/>
            </a:avLst>
          </a:prstGeom>
          <a:solidFill>
            <a:srgbClr val="DEDDE3"/>
          </a:solidFill>
          <a:ln w="571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">
              <a:latin typeface="Signika Negative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6140964" y="1817445"/>
            <a:ext cx="1262623" cy="1262623"/>
          </a:xfrm>
          <a:prstGeom prst="ellipse">
            <a:avLst/>
          </a:prstGeom>
          <a:solidFill>
            <a:schemeClr val="bg1"/>
          </a:solidFill>
          <a:ln w="1016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" dirty="0">
              <a:solidFill>
                <a:srgbClr val="11263D"/>
              </a:solidFill>
              <a:latin typeface="Signika Negative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184262" y="2094815"/>
            <a:ext cx="1130938" cy="707886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/>
          <a:p>
            <a:pPr algn="ctr"/>
            <a:r>
              <a:rPr lang="pl-PL" sz="4000" b="1" dirty="0">
                <a:solidFill>
                  <a:srgbClr val="404040"/>
                </a:solidFill>
                <a:latin typeface="Lato Black" panose="020F0A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145</a:t>
            </a:r>
            <a:endParaRPr lang="en-US" sz="4000" b="1" dirty="0">
              <a:solidFill>
                <a:srgbClr val="404040"/>
              </a:solidFill>
              <a:latin typeface="Lato Black" panose="020F0A02020204030203" pitchFamily="34" charset="-18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000750" y="3733000"/>
            <a:ext cx="2457450" cy="13533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en-US"/>
            </a:defPPr>
            <a:lvl1pPr marL="171450" indent="-171450">
              <a:buFont typeface="Arial" panose="020B0604020202020204" pitchFamily="34" charset="0"/>
              <a:buChar char="•"/>
              <a:defRPr sz="900">
                <a:solidFill>
                  <a:srgbClr val="06686D"/>
                </a:solidFill>
                <a:latin typeface="Signika Negative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pl-PL" sz="1000" dirty="0">
                <a:latin typeface="Lato Light" panose="020F0302020204030203" pitchFamily="34" charset="-18"/>
              </a:rPr>
              <a:t>145 przedstawicieli handlowych </a:t>
            </a:r>
          </a:p>
          <a:p>
            <a:r>
              <a:rPr lang="pl-PL" sz="1000" dirty="0">
                <a:latin typeface="Lato Light" panose="020F0302020204030203" pitchFamily="34" charset="-18"/>
              </a:rPr>
              <a:t>Ponad 16 tys. klientów </a:t>
            </a:r>
          </a:p>
          <a:p>
            <a:r>
              <a:rPr lang="pl-PL" sz="1000" dirty="0">
                <a:latin typeface="Lato Light" panose="020F0302020204030203" pitchFamily="34" charset="-18"/>
              </a:rPr>
              <a:t>Profesjonalne wsparcie </a:t>
            </a:r>
          </a:p>
          <a:p>
            <a:r>
              <a:rPr lang="pl-PL" sz="1000" dirty="0">
                <a:latin typeface="Lato Light" panose="020F0302020204030203" pitchFamily="34" charset="-18"/>
              </a:rPr>
              <a:t>Szeroki asortyment </a:t>
            </a:r>
          </a:p>
          <a:p>
            <a:r>
              <a:rPr lang="pl-PL" sz="1000" dirty="0">
                <a:latin typeface="Lato Light" panose="020F0302020204030203" pitchFamily="34" charset="-18"/>
              </a:rPr>
              <a:t>Nowoczesny system zamówień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000750" y="3333750"/>
            <a:ext cx="2000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spc="-47" dirty="0">
                <a:solidFill>
                  <a:srgbClr val="404040"/>
                </a:solidFill>
                <a:latin typeface="Lato Black" panose="020F0A02020204030203" pitchFamily="34" charset="-18"/>
              </a:rPr>
              <a:t>SPRZEDAŻ</a:t>
            </a:r>
            <a:endParaRPr lang="en-US" b="1" spc="-47" dirty="0">
              <a:solidFill>
                <a:srgbClr val="404040"/>
              </a:solidFill>
              <a:latin typeface="Lato Black" panose="020F0A02020204030203" pitchFamily="34" charset="-18"/>
            </a:endParaRPr>
          </a:p>
        </p:txBody>
      </p:sp>
      <p:grpSp>
        <p:nvGrpSpPr>
          <p:cNvPr id="26" name="Group 20">
            <a:extLst>
              <a:ext uri="{FF2B5EF4-FFF2-40B4-BE49-F238E27FC236}">
                <a16:creationId xmlns:a16="http://schemas.microsoft.com/office/drawing/2014/main" id="{7A6E2C96-F256-42A5-8A92-0BD2C16F4507}"/>
              </a:ext>
            </a:extLst>
          </p:cNvPr>
          <p:cNvGrpSpPr/>
          <p:nvPr/>
        </p:nvGrpSpPr>
        <p:grpSpPr>
          <a:xfrm>
            <a:off x="7640167" y="291922"/>
            <a:ext cx="1288310" cy="325860"/>
            <a:chOff x="5223164" y="1981200"/>
            <a:chExt cx="3067396" cy="775855"/>
          </a:xfrm>
          <a:solidFill>
            <a:srgbClr val="D70815"/>
          </a:solidFill>
        </p:grpSpPr>
        <p:sp>
          <p:nvSpPr>
            <p:cNvPr id="27" name="Parallelogram 21">
              <a:extLst>
                <a:ext uri="{FF2B5EF4-FFF2-40B4-BE49-F238E27FC236}">
                  <a16:creationId xmlns:a16="http://schemas.microsoft.com/office/drawing/2014/main" id="{9E53E861-C364-4C91-85B9-C52FDA012888}"/>
                </a:ext>
              </a:extLst>
            </p:cNvPr>
            <p:cNvSpPr/>
            <p:nvPr/>
          </p:nvSpPr>
          <p:spPr>
            <a:xfrm>
              <a:off x="5223164" y="1981200"/>
              <a:ext cx="872836" cy="775855"/>
            </a:xfrm>
            <a:prstGeom prst="parallelogram">
              <a:avLst>
                <a:gd name="adj" fmla="val 6062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8" name="Parallelogram 22">
              <a:extLst>
                <a:ext uri="{FF2B5EF4-FFF2-40B4-BE49-F238E27FC236}">
                  <a16:creationId xmlns:a16="http://schemas.microsoft.com/office/drawing/2014/main" id="{E449D62E-CBD7-4888-9138-D04A8FD79E60}"/>
                </a:ext>
              </a:extLst>
            </p:cNvPr>
            <p:cNvSpPr/>
            <p:nvPr/>
          </p:nvSpPr>
          <p:spPr>
            <a:xfrm>
              <a:off x="5954684" y="1981200"/>
              <a:ext cx="872836" cy="775855"/>
            </a:xfrm>
            <a:prstGeom prst="parallelogram">
              <a:avLst>
                <a:gd name="adj" fmla="val 6062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9" name="Parallelogram 23">
              <a:extLst>
                <a:ext uri="{FF2B5EF4-FFF2-40B4-BE49-F238E27FC236}">
                  <a16:creationId xmlns:a16="http://schemas.microsoft.com/office/drawing/2014/main" id="{29B7C1A7-5347-400A-94D0-0D52F056B565}"/>
                </a:ext>
              </a:extLst>
            </p:cNvPr>
            <p:cNvSpPr/>
            <p:nvPr/>
          </p:nvSpPr>
          <p:spPr>
            <a:xfrm>
              <a:off x="6686204" y="1981200"/>
              <a:ext cx="872836" cy="775855"/>
            </a:xfrm>
            <a:prstGeom prst="parallelogram">
              <a:avLst>
                <a:gd name="adj" fmla="val 6062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0" name="Parallelogram 24">
              <a:extLst>
                <a:ext uri="{FF2B5EF4-FFF2-40B4-BE49-F238E27FC236}">
                  <a16:creationId xmlns:a16="http://schemas.microsoft.com/office/drawing/2014/main" id="{B5488210-6E8F-4D7F-86C7-309E249FD7F7}"/>
                </a:ext>
              </a:extLst>
            </p:cNvPr>
            <p:cNvSpPr/>
            <p:nvPr/>
          </p:nvSpPr>
          <p:spPr>
            <a:xfrm>
              <a:off x="7417724" y="1981200"/>
              <a:ext cx="872836" cy="775855"/>
            </a:xfrm>
            <a:prstGeom prst="parallelogram">
              <a:avLst>
                <a:gd name="adj" fmla="val 6062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</p:spTree>
    <p:extLst>
      <p:ext uri="{BB962C8B-B14F-4D97-AF65-F5344CB8AC3E}">
        <p14:creationId xmlns:p14="http://schemas.microsoft.com/office/powerpoint/2010/main" val="34217762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3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6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3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6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3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3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13" grpId="0"/>
      <p:bldP spid="24" grpId="0"/>
      <p:bldP spid="28" grpId="0" animBg="1"/>
      <p:bldP spid="30" grpId="0" animBg="1"/>
      <p:bldP spid="31" grpId="0"/>
      <p:bldP spid="32" grpId="0"/>
      <p:bldP spid="33" grpId="0" animBg="1"/>
      <p:bldP spid="35" grpId="0" animBg="1"/>
      <p:bldP spid="36" grpId="0"/>
      <p:bldP spid="3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28"/>
          <p:cNvSpPr txBox="1"/>
          <p:nvPr/>
        </p:nvSpPr>
        <p:spPr>
          <a:xfrm>
            <a:off x="5562600" y="1352550"/>
            <a:ext cx="3200400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900" dirty="0">
                <a:solidFill>
                  <a:schemeClr val="bg1"/>
                </a:solidFill>
                <a:latin typeface="Lato Light" panose="020F0302020204030203" pitchFamily="34" charset="-18"/>
              </a:rPr>
              <a:t>Nasz cel jest prosty: terminowe dostawy i jakość obsługi, która wyróżnia nas na tle konkurencji. Kluczem do sukcesu jest niezależność operacyjna – posiadamy własną flotę pojazdów ciężarowych i dostawczych, co daje nam pełną kontrolę nad czasem realizacji zleceń.</a:t>
            </a:r>
          </a:p>
          <a:p>
            <a:pPr algn="just"/>
            <a:endParaRPr lang="pl-PL" sz="900" dirty="0">
              <a:solidFill>
                <a:schemeClr val="bg1"/>
              </a:solidFill>
              <a:latin typeface="Lato Light" panose="020F0302020204030203" pitchFamily="34" charset="-18"/>
            </a:endParaRPr>
          </a:p>
          <a:p>
            <a:pPr algn="just"/>
            <a:r>
              <a:rPr lang="pl-PL" sz="900" dirty="0">
                <a:solidFill>
                  <a:schemeClr val="bg1"/>
                </a:solidFill>
                <a:latin typeface="Lato Light" panose="020F0302020204030203" pitchFamily="34" charset="-18"/>
              </a:rPr>
              <a:t>Wykraczamy poza standardy transportowe. Dzięki systematycznej analizie procesów oraz unikalnemu doświadczeniu w dystrybucji produktów spożywczych, dostosowujemy nasze rozwiązania do specyfiki Państwa potrzeb. </a:t>
            </a:r>
          </a:p>
          <a:p>
            <a:pPr algn="just"/>
            <a:endParaRPr lang="pl-PL" sz="900" dirty="0">
              <a:solidFill>
                <a:schemeClr val="bg1"/>
              </a:solidFill>
              <a:latin typeface="Lato Light" panose="020F0302020204030203" pitchFamily="34" charset="-18"/>
            </a:endParaRPr>
          </a:p>
          <a:p>
            <a:pPr algn="just"/>
            <a:r>
              <a:rPr lang="pl-PL" sz="900" dirty="0">
                <a:solidFill>
                  <a:schemeClr val="bg1"/>
                </a:solidFill>
                <a:latin typeface="Lato Light" panose="020F0302020204030203" pitchFamily="34" charset="-18"/>
              </a:rPr>
              <a:t>Nie dowozimy towaru – dostarczamy pewność biznesową.</a:t>
            </a:r>
            <a:endParaRPr lang="en-US" sz="900" dirty="0">
              <a:solidFill>
                <a:schemeClr val="bg1"/>
              </a:solidFill>
              <a:latin typeface="Lato Light" panose="020F0302020204030203" pitchFamily="34" charset="-18"/>
            </a:endParaRPr>
          </a:p>
        </p:txBody>
      </p:sp>
      <p:sp>
        <p:nvSpPr>
          <p:cNvPr id="15" name="Tytuł 1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dirty="0">
                <a:latin typeface="Montserrat" panose="00000500000000000000" pitchFamily="2" charset="0"/>
                <a:ea typeface="+mn-ea"/>
                <a:cs typeface="+mn-cs"/>
              </a:rPr>
              <a:t>TRANSPORT</a:t>
            </a:r>
          </a:p>
        </p:txBody>
      </p:sp>
      <p:sp>
        <p:nvSpPr>
          <p:cNvPr id="16" name="Symbol zastępczy tekstu 15"/>
          <p:cNvSpPr>
            <a:spLocks noGrp="1"/>
          </p:cNvSpPr>
          <p:nvPr>
            <p:ph type="body" sz="quarter" idx="23"/>
          </p:nvPr>
        </p:nvSpPr>
        <p:spPr>
          <a:noFill/>
        </p:spPr>
        <p:txBody>
          <a:bodyPr vert="horz" wrap="square" lIns="91440" tIns="45720" rIns="91440" bIns="45720" rtlCol="0">
            <a:spAutoFit/>
          </a:bodyPr>
          <a:lstStyle/>
          <a:p>
            <a:r>
              <a:rPr lang="pl-PL" sz="1100" dirty="0">
                <a:solidFill>
                  <a:srgbClr val="E1071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Kompania Dystrybucyjna</a:t>
            </a:r>
          </a:p>
        </p:txBody>
      </p:sp>
      <p:sp>
        <p:nvSpPr>
          <p:cNvPr id="165" name="Text Placeholder 4"/>
          <p:cNvSpPr txBox="1">
            <a:spLocks/>
          </p:cNvSpPr>
          <p:nvPr/>
        </p:nvSpPr>
        <p:spPr>
          <a:xfrm>
            <a:off x="655320" y="3562350"/>
            <a:ext cx="157588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 sz="900">
                <a:solidFill>
                  <a:schemeClr val="bg1"/>
                </a:solidFill>
                <a:latin typeface="Lato Light" panose="020F0302020204030203" pitchFamily="34" charset="-18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l-PL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Dysponujemy flotą 332 aut osobowych i dostawczych, sprawnie realizujących proces dystrybucji i sprzedaży.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6" name="Rectangle 30">
            <a:extLst>
              <a:ext uri="{FF2B5EF4-FFF2-40B4-BE49-F238E27FC236}">
                <a16:creationId xmlns:a16="http://schemas.microsoft.com/office/drawing/2014/main" id="{50C6883F-1122-48B1-8A69-34B6D1FA2892}"/>
              </a:ext>
            </a:extLst>
          </p:cNvPr>
          <p:cNvSpPr/>
          <p:nvPr/>
        </p:nvSpPr>
        <p:spPr>
          <a:xfrm>
            <a:off x="685800" y="2038350"/>
            <a:ext cx="939335" cy="304800"/>
          </a:xfrm>
          <a:prstGeom prst="rect">
            <a:avLst/>
          </a:prstGeom>
          <a:solidFill>
            <a:srgbClr val="1A28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pl-PL" sz="800" dirty="0">
                <a:latin typeface="Lato" panose="020F0502020204030203" pitchFamily="34" charset="-18"/>
              </a:rPr>
              <a:t>MAG</a:t>
            </a:r>
            <a:endParaRPr lang="en-GB" sz="800" dirty="0">
              <a:latin typeface="Lato" panose="020F0502020204030203" pitchFamily="34" charset="-18"/>
            </a:endParaRPr>
          </a:p>
        </p:txBody>
      </p:sp>
      <p:sp>
        <p:nvSpPr>
          <p:cNvPr id="57" name="Rectangle 38">
            <a:extLst>
              <a:ext uri="{FF2B5EF4-FFF2-40B4-BE49-F238E27FC236}">
                <a16:creationId xmlns:a16="http://schemas.microsoft.com/office/drawing/2014/main" id="{4B51EABF-FD9F-42F5-B018-AA77CB40BB11}"/>
              </a:ext>
            </a:extLst>
          </p:cNvPr>
          <p:cNvSpPr/>
          <p:nvPr/>
        </p:nvSpPr>
        <p:spPr>
          <a:xfrm>
            <a:off x="689302" y="1577266"/>
            <a:ext cx="939335" cy="304800"/>
          </a:xfrm>
          <a:prstGeom prst="rect">
            <a:avLst/>
          </a:prstGeom>
          <a:solidFill>
            <a:srgbClr val="1A28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pl-PL" sz="800" dirty="0">
                <a:latin typeface="Lato" panose="020F0502020204030203" pitchFamily="34" charset="-18"/>
              </a:rPr>
              <a:t>TEDI</a:t>
            </a:r>
            <a:endParaRPr lang="en-GB" sz="800" dirty="0">
              <a:latin typeface="Lato" panose="020F0502020204030203" pitchFamily="34" charset="-18"/>
            </a:endParaRPr>
          </a:p>
        </p:txBody>
      </p:sp>
      <p:sp>
        <p:nvSpPr>
          <p:cNvPr id="58" name="Rectangle 40">
            <a:extLst>
              <a:ext uri="{FF2B5EF4-FFF2-40B4-BE49-F238E27FC236}">
                <a16:creationId xmlns:a16="http://schemas.microsoft.com/office/drawing/2014/main" id="{0D048B88-A73B-4DA3-AD56-56248D80E92F}"/>
              </a:ext>
            </a:extLst>
          </p:cNvPr>
          <p:cNvSpPr/>
          <p:nvPr/>
        </p:nvSpPr>
        <p:spPr>
          <a:xfrm>
            <a:off x="689302" y="2495550"/>
            <a:ext cx="939335" cy="304800"/>
          </a:xfrm>
          <a:prstGeom prst="rect">
            <a:avLst/>
          </a:prstGeom>
          <a:solidFill>
            <a:srgbClr val="1A28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pl-PL" sz="800" dirty="0">
                <a:latin typeface="Lato" panose="020F0502020204030203" pitchFamily="34" charset="-18"/>
              </a:rPr>
              <a:t>TANO</a:t>
            </a:r>
            <a:endParaRPr lang="en-GB" sz="800" dirty="0">
              <a:latin typeface="Lato" panose="020F0502020204030203" pitchFamily="34" charset="-18"/>
            </a:endParaRPr>
          </a:p>
        </p:txBody>
      </p:sp>
      <p:sp>
        <p:nvSpPr>
          <p:cNvPr id="60" name="Rectangle 31">
            <a:extLst>
              <a:ext uri="{FF2B5EF4-FFF2-40B4-BE49-F238E27FC236}">
                <a16:creationId xmlns:a16="http://schemas.microsoft.com/office/drawing/2014/main" id="{FE6DB561-C6EF-45E5-9C62-2C33405BC0DE}"/>
              </a:ext>
            </a:extLst>
          </p:cNvPr>
          <p:cNvSpPr/>
          <p:nvPr/>
        </p:nvSpPr>
        <p:spPr>
          <a:xfrm>
            <a:off x="1676400" y="2038350"/>
            <a:ext cx="1992605" cy="304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800" dirty="0">
              <a:latin typeface="Lato" panose="020F0502020204030203" pitchFamily="34" charset="-18"/>
            </a:endParaRPr>
          </a:p>
        </p:txBody>
      </p:sp>
      <p:sp>
        <p:nvSpPr>
          <p:cNvPr id="61" name="Rectangle 39">
            <a:extLst>
              <a:ext uri="{FF2B5EF4-FFF2-40B4-BE49-F238E27FC236}">
                <a16:creationId xmlns:a16="http://schemas.microsoft.com/office/drawing/2014/main" id="{1B023691-4E42-4535-BFBD-29FD6D99078B}"/>
              </a:ext>
            </a:extLst>
          </p:cNvPr>
          <p:cNvSpPr/>
          <p:nvPr/>
        </p:nvSpPr>
        <p:spPr>
          <a:xfrm>
            <a:off x="1679902" y="1577266"/>
            <a:ext cx="1992605" cy="304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800" dirty="0">
              <a:latin typeface="Lato" panose="020F0502020204030203" pitchFamily="34" charset="-18"/>
            </a:endParaRPr>
          </a:p>
        </p:txBody>
      </p:sp>
      <p:sp>
        <p:nvSpPr>
          <p:cNvPr id="62" name="Rectangle 41">
            <a:extLst>
              <a:ext uri="{FF2B5EF4-FFF2-40B4-BE49-F238E27FC236}">
                <a16:creationId xmlns:a16="http://schemas.microsoft.com/office/drawing/2014/main" id="{B2F4CE57-9722-42A0-AE90-E92A394B0B70}"/>
              </a:ext>
            </a:extLst>
          </p:cNvPr>
          <p:cNvSpPr/>
          <p:nvPr/>
        </p:nvSpPr>
        <p:spPr>
          <a:xfrm>
            <a:off x="1679902" y="2495550"/>
            <a:ext cx="1992605" cy="304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800" dirty="0">
              <a:latin typeface="Lato" panose="020F0502020204030203" pitchFamily="34" charset="-18"/>
            </a:endParaRPr>
          </a:p>
        </p:txBody>
      </p:sp>
      <p:sp>
        <p:nvSpPr>
          <p:cNvPr id="64" name="Rectangle 156">
            <a:extLst>
              <a:ext uri="{FF2B5EF4-FFF2-40B4-BE49-F238E27FC236}">
                <a16:creationId xmlns:a16="http://schemas.microsoft.com/office/drawing/2014/main" id="{B7581175-8714-4418-BC05-05CC976532E3}"/>
              </a:ext>
            </a:extLst>
          </p:cNvPr>
          <p:cNvSpPr/>
          <p:nvPr/>
        </p:nvSpPr>
        <p:spPr>
          <a:xfrm>
            <a:off x="1676403" y="2038350"/>
            <a:ext cx="1371597" cy="304800"/>
          </a:xfrm>
          <a:prstGeom prst="rect">
            <a:avLst/>
          </a:prstGeom>
          <a:solidFill>
            <a:srgbClr val="1A28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182880" rtlCol="0" anchor="ctr"/>
          <a:lstStyle/>
          <a:p>
            <a:pPr algn="r"/>
            <a:endParaRPr lang="en-US" sz="800" dirty="0">
              <a:latin typeface="Lato" panose="020F0502020204030203" pitchFamily="34" charset="-18"/>
            </a:endParaRPr>
          </a:p>
        </p:txBody>
      </p:sp>
      <p:sp>
        <p:nvSpPr>
          <p:cNvPr id="65" name="Rectangle 157">
            <a:extLst>
              <a:ext uri="{FF2B5EF4-FFF2-40B4-BE49-F238E27FC236}">
                <a16:creationId xmlns:a16="http://schemas.microsoft.com/office/drawing/2014/main" id="{4695CAAA-2E8C-434F-A467-73BB650F5F4D}"/>
              </a:ext>
            </a:extLst>
          </p:cNvPr>
          <p:cNvSpPr/>
          <p:nvPr/>
        </p:nvSpPr>
        <p:spPr>
          <a:xfrm>
            <a:off x="1679902" y="1577266"/>
            <a:ext cx="1897850" cy="305622"/>
          </a:xfrm>
          <a:prstGeom prst="rect">
            <a:avLst/>
          </a:prstGeom>
          <a:solidFill>
            <a:srgbClr val="1A28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182880" rtlCol="0" anchor="ctr"/>
          <a:lstStyle/>
          <a:p>
            <a:pPr algn="r"/>
            <a:endParaRPr lang="en-US" sz="800" dirty="0">
              <a:latin typeface="Lato" panose="020F0502020204030203" pitchFamily="34" charset="-18"/>
            </a:endParaRPr>
          </a:p>
        </p:txBody>
      </p:sp>
      <p:sp>
        <p:nvSpPr>
          <p:cNvPr id="66" name="Rectangle 158">
            <a:extLst>
              <a:ext uri="{FF2B5EF4-FFF2-40B4-BE49-F238E27FC236}">
                <a16:creationId xmlns:a16="http://schemas.microsoft.com/office/drawing/2014/main" id="{96DB71BA-DB72-4E61-AE62-AFDB42AB9AAD}"/>
              </a:ext>
            </a:extLst>
          </p:cNvPr>
          <p:cNvSpPr/>
          <p:nvPr/>
        </p:nvSpPr>
        <p:spPr>
          <a:xfrm>
            <a:off x="1679903" y="2490844"/>
            <a:ext cx="760666" cy="304800"/>
          </a:xfrm>
          <a:prstGeom prst="rect">
            <a:avLst/>
          </a:prstGeom>
          <a:solidFill>
            <a:srgbClr val="1A28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182880" rtlCol="0" anchor="ctr"/>
          <a:lstStyle/>
          <a:p>
            <a:pPr algn="r"/>
            <a:endParaRPr lang="en-US" sz="800" dirty="0">
              <a:latin typeface="Lato" panose="020F0502020204030203" pitchFamily="34" charset="-18"/>
            </a:endParaRPr>
          </a:p>
        </p:txBody>
      </p:sp>
      <p:sp>
        <p:nvSpPr>
          <p:cNvPr id="68" name="Rectangle 161">
            <a:extLst>
              <a:ext uri="{FF2B5EF4-FFF2-40B4-BE49-F238E27FC236}">
                <a16:creationId xmlns:a16="http://schemas.microsoft.com/office/drawing/2014/main" id="{EE8D1B6E-137F-4CC8-BADD-DFF2A6B768BC}"/>
              </a:ext>
            </a:extLst>
          </p:cNvPr>
          <p:cNvSpPr/>
          <p:nvPr/>
        </p:nvSpPr>
        <p:spPr>
          <a:xfrm>
            <a:off x="3711142" y="2038350"/>
            <a:ext cx="343591" cy="304800"/>
          </a:xfrm>
          <a:prstGeom prst="rect">
            <a:avLst/>
          </a:prstGeom>
          <a:solidFill>
            <a:srgbClr val="1A28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ctr"/>
          <a:lstStyle/>
          <a:p>
            <a:pPr algn="ctr"/>
            <a:r>
              <a:rPr lang="pl-PL" sz="1000" b="1" dirty="0">
                <a:latin typeface="Lato" panose="020F0502020204030203" pitchFamily="34" charset="-18"/>
              </a:rPr>
              <a:t>134</a:t>
            </a:r>
            <a:endParaRPr lang="en-GB" sz="1000" b="1" dirty="0">
              <a:latin typeface="Lato" panose="020F0502020204030203" pitchFamily="34" charset="-18"/>
            </a:endParaRPr>
          </a:p>
        </p:txBody>
      </p:sp>
      <p:sp>
        <p:nvSpPr>
          <p:cNvPr id="69" name="Rectangle 162">
            <a:extLst>
              <a:ext uri="{FF2B5EF4-FFF2-40B4-BE49-F238E27FC236}">
                <a16:creationId xmlns:a16="http://schemas.microsoft.com/office/drawing/2014/main" id="{C74A6E3F-BA01-40E5-8395-9B7F5782CA44}"/>
              </a:ext>
            </a:extLst>
          </p:cNvPr>
          <p:cNvSpPr/>
          <p:nvPr/>
        </p:nvSpPr>
        <p:spPr>
          <a:xfrm>
            <a:off x="3714644" y="1564566"/>
            <a:ext cx="343591" cy="304800"/>
          </a:xfrm>
          <a:prstGeom prst="rect">
            <a:avLst/>
          </a:prstGeom>
          <a:solidFill>
            <a:srgbClr val="1A28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ctr"/>
          <a:lstStyle/>
          <a:p>
            <a:pPr algn="ctr"/>
            <a:r>
              <a:rPr lang="pl-PL" sz="1000" b="1" dirty="0">
                <a:latin typeface="Lato" panose="020F0502020204030203" pitchFamily="34" charset="-18"/>
              </a:rPr>
              <a:t>157</a:t>
            </a:r>
            <a:endParaRPr lang="en-GB" sz="1000" b="1" dirty="0">
              <a:latin typeface="Lato" panose="020F0502020204030203" pitchFamily="34" charset="-18"/>
            </a:endParaRPr>
          </a:p>
        </p:txBody>
      </p:sp>
      <p:sp>
        <p:nvSpPr>
          <p:cNvPr id="70" name="Rectangle 163">
            <a:extLst>
              <a:ext uri="{FF2B5EF4-FFF2-40B4-BE49-F238E27FC236}">
                <a16:creationId xmlns:a16="http://schemas.microsoft.com/office/drawing/2014/main" id="{5886CEB5-AE95-48E4-8080-5427EE2858C3}"/>
              </a:ext>
            </a:extLst>
          </p:cNvPr>
          <p:cNvSpPr/>
          <p:nvPr/>
        </p:nvSpPr>
        <p:spPr>
          <a:xfrm>
            <a:off x="3714644" y="2478966"/>
            <a:ext cx="343591" cy="304800"/>
          </a:xfrm>
          <a:prstGeom prst="rect">
            <a:avLst/>
          </a:prstGeom>
          <a:solidFill>
            <a:srgbClr val="1A28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ctr"/>
          <a:lstStyle/>
          <a:p>
            <a:pPr algn="ctr"/>
            <a:r>
              <a:rPr lang="pl-PL" sz="1000" b="1" dirty="0">
                <a:latin typeface="Lato" panose="020F0502020204030203" pitchFamily="34" charset="-18"/>
              </a:rPr>
              <a:t>41</a:t>
            </a:r>
            <a:endParaRPr lang="en-GB" sz="1000" b="1" dirty="0">
              <a:latin typeface="Lato" panose="020F0502020204030203" pitchFamily="34" charset="-18"/>
            </a:endParaRPr>
          </a:p>
        </p:txBody>
      </p:sp>
      <p:grpSp>
        <p:nvGrpSpPr>
          <p:cNvPr id="72" name="Grupa 71">
            <a:extLst>
              <a:ext uri="{FF2B5EF4-FFF2-40B4-BE49-F238E27FC236}">
                <a16:creationId xmlns:a16="http://schemas.microsoft.com/office/drawing/2014/main" id="{65DD34A5-1897-43BC-934B-EABA93E254EB}"/>
              </a:ext>
            </a:extLst>
          </p:cNvPr>
          <p:cNvGrpSpPr/>
          <p:nvPr/>
        </p:nvGrpSpPr>
        <p:grpSpPr>
          <a:xfrm>
            <a:off x="2155555" y="2097020"/>
            <a:ext cx="1422197" cy="180859"/>
            <a:chOff x="6147893" y="1446371"/>
            <a:chExt cx="1422197" cy="180859"/>
          </a:xfrm>
        </p:grpSpPr>
        <p:pic>
          <p:nvPicPr>
            <p:cNvPr id="73" name="Obraz 72">
              <a:extLst>
                <a:ext uri="{FF2B5EF4-FFF2-40B4-BE49-F238E27FC236}">
                  <a16:creationId xmlns:a16="http://schemas.microsoft.com/office/drawing/2014/main" id="{83C9C919-7D09-4240-99F3-21C964825A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47893" y="1452455"/>
              <a:ext cx="303901" cy="168691"/>
            </a:xfrm>
            <a:prstGeom prst="rect">
              <a:avLst/>
            </a:prstGeom>
          </p:spPr>
        </p:pic>
        <p:pic>
          <p:nvPicPr>
            <p:cNvPr id="74" name="Obraz 73">
              <a:extLst>
                <a:ext uri="{FF2B5EF4-FFF2-40B4-BE49-F238E27FC236}">
                  <a16:creationId xmlns:a16="http://schemas.microsoft.com/office/drawing/2014/main" id="{2238DD19-677F-475E-9834-3D01F10526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20658" y="1446371"/>
              <a:ext cx="303901" cy="168691"/>
            </a:xfrm>
            <a:prstGeom prst="rect">
              <a:avLst/>
            </a:prstGeom>
          </p:spPr>
        </p:pic>
        <p:pic>
          <p:nvPicPr>
            <p:cNvPr id="75" name="Obraz 74">
              <a:extLst>
                <a:ext uri="{FF2B5EF4-FFF2-40B4-BE49-F238E27FC236}">
                  <a16:creationId xmlns:a16="http://schemas.microsoft.com/office/drawing/2014/main" id="{AB729FC4-BA28-48C9-BE14-70C5117510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93423" y="1449413"/>
              <a:ext cx="303901" cy="168691"/>
            </a:xfrm>
            <a:prstGeom prst="rect">
              <a:avLst/>
            </a:prstGeom>
          </p:spPr>
        </p:pic>
        <p:pic>
          <p:nvPicPr>
            <p:cNvPr id="76" name="Obraz 75">
              <a:extLst>
                <a:ext uri="{FF2B5EF4-FFF2-40B4-BE49-F238E27FC236}">
                  <a16:creationId xmlns:a16="http://schemas.microsoft.com/office/drawing/2014/main" id="{77DC9723-D9B1-46F9-832C-330C55695A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66189" y="1458539"/>
              <a:ext cx="303901" cy="168691"/>
            </a:xfrm>
            <a:prstGeom prst="rect">
              <a:avLst/>
            </a:prstGeom>
          </p:spPr>
        </p:pic>
      </p:grpSp>
      <p:grpSp>
        <p:nvGrpSpPr>
          <p:cNvPr id="77" name="Grupa 76">
            <a:extLst>
              <a:ext uri="{FF2B5EF4-FFF2-40B4-BE49-F238E27FC236}">
                <a16:creationId xmlns:a16="http://schemas.microsoft.com/office/drawing/2014/main" id="{B9F1186B-0163-47F1-87E5-410F287302AB}"/>
              </a:ext>
            </a:extLst>
          </p:cNvPr>
          <p:cNvGrpSpPr/>
          <p:nvPr/>
        </p:nvGrpSpPr>
        <p:grpSpPr>
          <a:xfrm>
            <a:off x="2159057" y="1649527"/>
            <a:ext cx="1422197" cy="180859"/>
            <a:chOff x="6147893" y="1446371"/>
            <a:chExt cx="1422197" cy="180859"/>
          </a:xfrm>
        </p:grpSpPr>
        <p:pic>
          <p:nvPicPr>
            <p:cNvPr id="78" name="Obraz 77">
              <a:extLst>
                <a:ext uri="{FF2B5EF4-FFF2-40B4-BE49-F238E27FC236}">
                  <a16:creationId xmlns:a16="http://schemas.microsoft.com/office/drawing/2014/main" id="{2AD64FDC-67FB-4601-8AB1-1993455124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47893" y="1452455"/>
              <a:ext cx="303901" cy="168691"/>
            </a:xfrm>
            <a:prstGeom prst="rect">
              <a:avLst/>
            </a:prstGeom>
          </p:spPr>
        </p:pic>
        <p:pic>
          <p:nvPicPr>
            <p:cNvPr id="79" name="Obraz 78">
              <a:extLst>
                <a:ext uri="{FF2B5EF4-FFF2-40B4-BE49-F238E27FC236}">
                  <a16:creationId xmlns:a16="http://schemas.microsoft.com/office/drawing/2014/main" id="{0B501CBF-F1EA-44C2-8FFE-E2A3CC61B9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20658" y="1446371"/>
              <a:ext cx="303901" cy="168691"/>
            </a:xfrm>
            <a:prstGeom prst="rect">
              <a:avLst/>
            </a:prstGeom>
          </p:spPr>
        </p:pic>
        <p:pic>
          <p:nvPicPr>
            <p:cNvPr id="80" name="Obraz 79">
              <a:extLst>
                <a:ext uri="{FF2B5EF4-FFF2-40B4-BE49-F238E27FC236}">
                  <a16:creationId xmlns:a16="http://schemas.microsoft.com/office/drawing/2014/main" id="{7A8A8291-C6F6-401B-A01A-52CB02A46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93423" y="1449413"/>
              <a:ext cx="303901" cy="168691"/>
            </a:xfrm>
            <a:prstGeom prst="rect">
              <a:avLst/>
            </a:prstGeom>
          </p:spPr>
        </p:pic>
        <p:pic>
          <p:nvPicPr>
            <p:cNvPr id="81" name="Obraz 80">
              <a:extLst>
                <a:ext uri="{FF2B5EF4-FFF2-40B4-BE49-F238E27FC236}">
                  <a16:creationId xmlns:a16="http://schemas.microsoft.com/office/drawing/2014/main" id="{049CAF21-E141-43E9-9E80-ECBD20D5C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66189" y="1458539"/>
              <a:ext cx="303901" cy="168691"/>
            </a:xfrm>
            <a:prstGeom prst="rect">
              <a:avLst/>
            </a:prstGeom>
          </p:spPr>
        </p:pic>
      </p:grpSp>
      <p:grpSp>
        <p:nvGrpSpPr>
          <p:cNvPr id="82" name="Grupa 81">
            <a:extLst>
              <a:ext uri="{FF2B5EF4-FFF2-40B4-BE49-F238E27FC236}">
                <a16:creationId xmlns:a16="http://schemas.microsoft.com/office/drawing/2014/main" id="{24745122-9175-48C5-8229-1ADA07B4D434}"/>
              </a:ext>
            </a:extLst>
          </p:cNvPr>
          <p:cNvGrpSpPr/>
          <p:nvPr/>
        </p:nvGrpSpPr>
        <p:grpSpPr>
          <a:xfrm>
            <a:off x="2159057" y="2543070"/>
            <a:ext cx="1422197" cy="180859"/>
            <a:chOff x="6147893" y="1446371"/>
            <a:chExt cx="1422197" cy="180859"/>
          </a:xfrm>
        </p:grpSpPr>
        <p:pic>
          <p:nvPicPr>
            <p:cNvPr id="83" name="Obraz 82">
              <a:extLst>
                <a:ext uri="{FF2B5EF4-FFF2-40B4-BE49-F238E27FC236}">
                  <a16:creationId xmlns:a16="http://schemas.microsoft.com/office/drawing/2014/main" id="{9A423B2E-0083-4A6F-A08D-EEC4B65142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47893" y="1452455"/>
              <a:ext cx="303901" cy="168691"/>
            </a:xfrm>
            <a:prstGeom prst="rect">
              <a:avLst/>
            </a:prstGeom>
          </p:spPr>
        </p:pic>
        <p:pic>
          <p:nvPicPr>
            <p:cNvPr id="84" name="Obraz 83">
              <a:extLst>
                <a:ext uri="{FF2B5EF4-FFF2-40B4-BE49-F238E27FC236}">
                  <a16:creationId xmlns:a16="http://schemas.microsoft.com/office/drawing/2014/main" id="{1D882293-63FF-49B9-9258-9539A30963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20658" y="1446371"/>
              <a:ext cx="303901" cy="168691"/>
            </a:xfrm>
            <a:prstGeom prst="rect">
              <a:avLst/>
            </a:prstGeom>
          </p:spPr>
        </p:pic>
        <p:pic>
          <p:nvPicPr>
            <p:cNvPr id="85" name="Obraz 84">
              <a:extLst>
                <a:ext uri="{FF2B5EF4-FFF2-40B4-BE49-F238E27FC236}">
                  <a16:creationId xmlns:a16="http://schemas.microsoft.com/office/drawing/2014/main" id="{8CB110DF-DDF3-4ECF-ACE4-0AAB58CE17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93423" y="1449413"/>
              <a:ext cx="303901" cy="168691"/>
            </a:xfrm>
            <a:prstGeom prst="rect">
              <a:avLst/>
            </a:prstGeom>
          </p:spPr>
        </p:pic>
        <p:pic>
          <p:nvPicPr>
            <p:cNvPr id="86" name="Obraz 85">
              <a:extLst>
                <a:ext uri="{FF2B5EF4-FFF2-40B4-BE49-F238E27FC236}">
                  <a16:creationId xmlns:a16="http://schemas.microsoft.com/office/drawing/2014/main" id="{42E34BD0-D664-43D5-8401-6CFE88085F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66189" y="1458539"/>
              <a:ext cx="303901" cy="168691"/>
            </a:xfrm>
            <a:prstGeom prst="rect">
              <a:avLst/>
            </a:prstGeom>
          </p:spPr>
        </p:pic>
      </p:grpSp>
      <p:pic>
        <p:nvPicPr>
          <p:cNvPr id="92" name="Obraz 91">
            <a:extLst>
              <a:ext uri="{FF2B5EF4-FFF2-40B4-BE49-F238E27FC236}">
                <a16:creationId xmlns:a16="http://schemas.microsoft.com/office/drawing/2014/main" id="{9B66BD90-9DCB-4DE0-A2F3-E9C910C316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4007" y="2152910"/>
            <a:ext cx="300294" cy="112801"/>
          </a:xfrm>
          <a:prstGeom prst="rect">
            <a:avLst/>
          </a:prstGeom>
        </p:spPr>
      </p:pic>
      <p:pic>
        <p:nvPicPr>
          <p:cNvPr id="93" name="Obraz 92">
            <a:extLst>
              <a:ext uri="{FF2B5EF4-FFF2-40B4-BE49-F238E27FC236}">
                <a16:creationId xmlns:a16="http://schemas.microsoft.com/office/drawing/2014/main" id="{9BCD8C01-84DA-4E09-822C-E01D29990B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3081" y="1705417"/>
            <a:ext cx="300294" cy="112801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30BB6ADF-1969-6713-985F-72ABDB10AA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125" y="3714750"/>
            <a:ext cx="2632138" cy="106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984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000"/>
                            </p:stCondLst>
                            <p:childTnLst>
                              <p:par>
                                <p:cTn id="6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0"/>
                            </p:stCondLst>
                            <p:childTnLst>
                              <p:par>
                                <p:cTn id="7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5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000"/>
                            </p:stCondLst>
                            <p:childTnLst>
                              <p:par>
                                <p:cTn id="8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6500"/>
                            </p:stCondLst>
                            <p:childTnLst>
                              <p:par>
                                <p:cTn id="8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5" grpId="0"/>
      <p:bldP spid="56" grpId="0" animBg="1"/>
      <p:bldP spid="57" grpId="0" animBg="1"/>
      <p:bldP spid="58" grpId="0" animBg="1"/>
      <p:bldP spid="60" grpId="0" animBg="1"/>
      <p:bldP spid="61" grpId="0" animBg="1"/>
      <p:bldP spid="62" grpId="0" animBg="1"/>
      <p:bldP spid="64" grpId="0" animBg="1"/>
      <p:bldP spid="65" grpId="0" animBg="1"/>
      <p:bldP spid="66" grpId="0" animBg="1"/>
      <p:bldP spid="68" grpId="0" animBg="1"/>
      <p:bldP spid="69" grpId="0" animBg="1"/>
      <p:bldP spid="7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57C9C91A-57F9-47C1-9C76-54E7EBB2F7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704336"/>
            <a:ext cx="5181600" cy="2851063"/>
          </a:xfrm>
          <a:prstGeom prst="rect">
            <a:avLst/>
          </a:prstGeom>
          <a:noFill/>
        </p:spPr>
      </p:pic>
      <p:sp>
        <p:nvSpPr>
          <p:cNvPr id="18" name="Prostokąt 17">
            <a:extLst>
              <a:ext uri="{FF2B5EF4-FFF2-40B4-BE49-F238E27FC236}">
                <a16:creationId xmlns:a16="http://schemas.microsoft.com/office/drawing/2014/main" id="{10BFFBCF-D965-4AEE-B86C-CDE9FC49A472}"/>
              </a:ext>
            </a:extLst>
          </p:cNvPr>
          <p:cNvSpPr/>
          <p:nvPr/>
        </p:nvSpPr>
        <p:spPr>
          <a:xfrm>
            <a:off x="0" y="1123950"/>
            <a:ext cx="9144000" cy="4020004"/>
          </a:xfrm>
          <a:prstGeom prst="rect">
            <a:avLst/>
          </a:prstGeom>
          <a:solidFill>
            <a:srgbClr val="1A283C">
              <a:alpha val="9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1649336128"/>
              </p:ext>
            </p:extLst>
          </p:nvPr>
        </p:nvGraphicFramePr>
        <p:xfrm>
          <a:off x="282644" y="1276350"/>
          <a:ext cx="1790700" cy="22465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82644" y="3281810"/>
            <a:ext cx="1790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1" dirty="0">
                <a:solidFill>
                  <a:schemeClr val="bg1"/>
                </a:solidFill>
                <a:latin typeface="Lato Black" panose="020F0A02020204030203" pitchFamily="34" charset="-18"/>
                <a:cs typeface="Open Sans Light"/>
              </a:rPr>
              <a:t>Detal</a:t>
            </a:r>
          </a:p>
          <a:p>
            <a:endParaRPr lang="pl-PL" sz="1000" dirty="0">
              <a:solidFill>
                <a:srgbClr val="595959"/>
              </a:solidFill>
              <a:latin typeface="Lato Black" panose="020F0A02020204030203" pitchFamily="34" charset="-18"/>
              <a:cs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14600" y="3293585"/>
            <a:ext cx="16977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1" dirty="0">
                <a:solidFill>
                  <a:schemeClr val="bg1"/>
                </a:solidFill>
                <a:latin typeface="Lato Black" panose="020F0A02020204030203" pitchFamily="34" charset="-18"/>
                <a:cs typeface="Open Sans Light"/>
              </a:rPr>
              <a:t>Hurt</a:t>
            </a:r>
            <a:endParaRPr lang="en-JM" sz="1400" b="1" dirty="0">
              <a:solidFill>
                <a:schemeClr val="bg1"/>
              </a:solidFill>
              <a:latin typeface="Lato Black" panose="020F0A02020204030203" pitchFamily="34" charset="-18"/>
              <a:cs typeface="Open Sans Ligh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50251" y="3281810"/>
            <a:ext cx="17907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1" dirty="0" err="1">
                <a:solidFill>
                  <a:schemeClr val="bg1"/>
                </a:solidFill>
                <a:latin typeface="Lato Black" panose="020F0A02020204030203" pitchFamily="34" charset="-18"/>
                <a:cs typeface="Open Sans Light"/>
              </a:rPr>
              <a:t>Horeca</a:t>
            </a:r>
            <a:endParaRPr lang="en-JM" sz="1400" b="1" dirty="0">
              <a:solidFill>
                <a:schemeClr val="bg1"/>
              </a:solidFill>
              <a:latin typeface="Lato Black" panose="020F0A02020204030203" pitchFamily="34" charset="-18"/>
              <a:cs typeface="Open Sans Light"/>
            </a:endParaRPr>
          </a:p>
        </p:txBody>
      </p:sp>
      <p:graphicFrame>
        <p:nvGraphicFramePr>
          <p:cNvPr id="17" name="Chart 16"/>
          <p:cNvGraphicFramePr/>
          <p:nvPr>
            <p:extLst>
              <p:ext uri="{D42A27DB-BD31-4B8C-83A1-F6EECF244321}">
                <p14:modId xmlns:p14="http://schemas.microsoft.com/office/powerpoint/2010/main" val="3475840698"/>
              </p:ext>
            </p:extLst>
          </p:nvPr>
        </p:nvGraphicFramePr>
        <p:xfrm>
          <a:off x="2421687" y="1276350"/>
          <a:ext cx="1790700" cy="22465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1" name="Chart 20"/>
          <p:cNvGraphicFramePr/>
          <p:nvPr>
            <p:extLst>
              <p:ext uri="{D42A27DB-BD31-4B8C-83A1-F6EECF244321}">
                <p14:modId xmlns:p14="http://schemas.microsoft.com/office/powerpoint/2010/main" val="502308598"/>
              </p:ext>
            </p:extLst>
          </p:nvPr>
        </p:nvGraphicFramePr>
        <p:xfrm>
          <a:off x="4550250" y="1276350"/>
          <a:ext cx="1790700" cy="22465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4" name="TextBox 15"/>
          <p:cNvSpPr txBox="1"/>
          <p:nvPr/>
        </p:nvSpPr>
        <p:spPr>
          <a:xfrm>
            <a:off x="6704594" y="3271858"/>
            <a:ext cx="17907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1" dirty="0">
                <a:solidFill>
                  <a:schemeClr val="bg1"/>
                </a:solidFill>
                <a:latin typeface="Lato Black" panose="020F0A02020204030203" pitchFamily="34" charset="-18"/>
                <a:cs typeface="Open Sans Light"/>
              </a:rPr>
              <a:t>Stacje paliw</a:t>
            </a:r>
            <a:endParaRPr lang="en-JM" sz="1400" b="1" dirty="0">
              <a:solidFill>
                <a:schemeClr val="bg1"/>
              </a:solidFill>
              <a:latin typeface="Lato Black" panose="020F0A02020204030203" pitchFamily="34" charset="-18"/>
              <a:cs typeface="Open Sans Light"/>
            </a:endParaRPr>
          </a:p>
        </p:txBody>
      </p:sp>
      <p:graphicFrame>
        <p:nvGraphicFramePr>
          <p:cNvPr id="15" name="Chart 20"/>
          <p:cNvGraphicFramePr/>
          <p:nvPr>
            <p:extLst>
              <p:ext uri="{D42A27DB-BD31-4B8C-83A1-F6EECF244321}">
                <p14:modId xmlns:p14="http://schemas.microsoft.com/office/powerpoint/2010/main" val="4116037146"/>
              </p:ext>
            </p:extLst>
          </p:nvPr>
        </p:nvGraphicFramePr>
        <p:xfrm>
          <a:off x="6704595" y="1276350"/>
          <a:ext cx="1790700" cy="22465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19" name="Obraz 18">
            <a:extLst>
              <a:ext uri="{FF2B5EF4-FFF2-40B4-BE49-F238E27FC236}">
                <a16:creationId xmlns:a16="http://schemas.microsoft.com/office/drawing/2014/main" id="{B45B1C86-9D86-47DE-AFD7-8D01886320C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6270" b="54128"/>
          <a:stretch/>
        </p:blipFill>
        <p:spPr>
          <a:xfrm>
            <a:off x="8318500" y="4664748"/>
            <a:ext cx="559680" cy="269202"/>
          </a:xfrm>
          <a:prstGeom prst="rect">
            <a:avLst/>
          </a:prstGeom>
        </p:spPr>
      </p:pic>
      <p:sp>
        <p:nvSpPr>
          <p:cNvPr id="22" name="pole tekstowe 21">
            <a:extLst>
              <a:ext uri="{FF2B5EF4-FFF2-40B4-BE49-F238E27FC236}">
                <a16:creationId xmlns:a16="http://schemas.microsoft.com/office/drawing/2014/main" id="{A0824291-DF3D-400A-9737-46F8526C2EBC}"/>
              </a:ext>
            </a:extLst>
          </p:cNvPr>
          <p:cNvSpPr txBox="1"/>
          <p:nvPr/>
        </p:nvSpPr>
        <p:spPr>
          <a:xfrm>
            <a:off x="457198" y="3663868"/>
            <a:ext cx="807720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900" b="1" dirty="0">
                <a:solidFill>
                  <a:schemeClr val="bg1"/>
                </a:solidFill>
                <a:latin typeface="Lato Light" panose="020F0302020204030203" pitchFamily="34" charset="-18"/>
              </a:rPr>
              <a:t>Naszym Klientom oferujemy:</a:t>
            </a:r>
          </a:p>
          <a:p>
            <a:endParaRPr lang="pl-PL" sz="900" b="1" dirty="0">
              <a:solidFill>
                <a:schemeClr val="bg1"/>
              </a:solidFill>
              <a:latin typeface="Lato Light" panose="020F0302020204030203" pitchFamily="34" charset="-18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900" b="1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Bogaty i dynamiczny asortyment: </a:t>
            </a:r>
            <a:r>
              <a:rPr lang="pl-PL" sz="9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Stale aktualizujemy nasze portfolio w oparciu o trendy rynkowe oraz bezpośrednie sugestie naszych odbiorców.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900" b="1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Atrakcyjne warunki handlowe: </a:t>
            </a:r>
            <a:r>
              <a:rPr lang="pl-PL" sz="9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Zapewniamy konkurencyjny system cen i elastyczne programy rabatowe.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900" b="1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Eksperckie know-how: </a:t>
            </a:r>
            <a:r>
              <a:rPr lang="pl-PL" sz="9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Dzielimy się wiedzą wypracowaną przez lata obecności na rynku, oferując profesjonalne wsparcie na każdym etapie współpracy.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900" b="1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Niezawodną logistykę: </a:t>
            </a:r>
            <a:r>
              <a:rPr lang="pl-PL" sz="9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Dysponujemy sprawną siecią dystrybucji, która gwarantuje najwyższą szybkość i precyzję realizacji dostaw.</a:t>
            </a:r>
          </a:p>
        </p:txBody>
      </p:sp>
      <p:sp>
        <p:nvSpPr>
          <p:cNvPr id="26" name="Tytuł 14">
            <a:extLst>
              <a:ext uri="{FF2B5EF4-FFF2-40B4-BE49-F238E27FC236}">
                <a16:creationId xmlns:a16="http://schemas.microsoft.com/office/drawing/2014/main" id="{DA1BC741-5E46-4F1C-B979-FAD170140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pl-PL" sz="2000" dirty="0">
                <a:latin typeface="Montserrat" panose="00000500000000000000" pitchFamily="2" charset="0"/>
                <a:ea typeface="+mn-ea"/>
                <a:cs typeface="+mn-cs"/>
              </a:rPr>
              <a:t>NASI KLIENCI</a:t>
            </a:r>
          </a:p>
        </p:txBody>
      </p:sp>
      <p:sp>
        <p:nvSpPr>
          <p:cNvPr id="27" name="Symbol zastępczy tekstu 15">
            <a:extLst>
              <a:ext uri="{FF2B5EF4-FFF2-40B4-BE49-F238E27FC236}">
                <a16:creationId xmlns:a16="http://schemas.microsoft.com/office/drawing/2014/main" id="{C2823267-D30A-4A50-9002-9D5FFE3FFE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57199" y="647700"/>
            <a:ext cx="8038095" cy="261610"/>
          </a:xfrm>
          <a:noFill/>
        </p:spPr>
        <p:txBody>
          <a:bodyPr vert="horz" wrap="square" lIns="91440" tIns="45720" rIns="91440" bIns="45720" rtlCol="0">
            <a:spAutoFit/>
          </a:bodyPr>
          <a:lstStyle/>
          <a:p>
            <a:r>
              <a:rPr lang="pl-PL" sz="1100" b="1" dirty="0">
                <a:solidFill>
                  <a:srgbClr val="E1071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Każdego roku docieramy do ponad 16.8 tyś klientów, we wszystkich kanałach sprzedaży</a:t>
            </a:r>
          </a:p>
        </p:txBody>
      </p:sp>
    </p:spTree>
    <p:extLst>
      <p:ext uri="{BB962C8B-B14F-4D97-AF65-F5344CB8AC3E}">
        <p14:creationId xmlns:p14="http://schemas.microsoft.com/office/powerpoint/2010/main" val="40218650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0"/>
                            </p:stCondLst>
                            <p:childTnLst>
                              <p:par>
                                <p:cTn id="2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  <p:bldP spid="10" grpId="0"/>
      <p:bldP spid="12" grpId="0"/>
      <p:bldP spid="16" grpId="0"/>
      <p:bldGraphic spid="17" grpId="0">
        <p:bldAsOne/>
      </p:bldGraphic>
      <p:bldGraphic spid="21" grpId="0">
        <p:bldAsOne/>
      </p:bldGraphic>
      <p:bldP spid="14" grpId="0"/>
      <p:bldGraphic spid="15" grpId="0">
        <p:bldAsOne/>
      </p:bldGraphic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8"/>
          <p:cNvSpPr txBox="1"/>
          <p:nvPr/>
        </p:nvSpPr>
        <p:spPr>
          <a:xfrm>
            <a:off x="5562600" y="1174695"/>
            <a:ext cx="3352800" cy="18774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indent="0" defTabSz="457200">
              <a:lnSpc>
                <a:spcPct val="110000"/>
              </a:lnSpc>
              <a:spcBef>
                <a:spcPct val="20000"/>
              </a:spcBef>
              <a:buFont typeface="Arial"/>
              <a:buNone/>
              <a:defRPr sz="900">
                <a:solidFill>
                  <a:srgbClr val="949494"/>
                </a:solidFill>
                <a:latin typeface="Lato Light" panose="020F0302020204030203" pitchFamily="34" charset="-18"/>
                <a:cs typeface="Oswald Light"/>
              </a:defRPr>
            </a:lvl1pPr>
            <a:lvl2pPr indent="0" algn="ctr" defTabSz="457200">
              <a:spcBef>
                <a:spcPct val="20000"/>
              </a:spcBef>
              <a:buFont typeface="Arial"/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2pPr>
            <a:lvl3pPr indent="0" algn="ctr" defTabSz="457200">
              <a:spcBef>
                <a:spcPct val="20000"/>
              </a:spcBef>
              <a:buFont typeface="Arial"/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indent="0" algn="ctr" defTabSz="457200">
              <a:spcBef>
                <a:spcPct val="2000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indent="0" algn="ctr" defTabSz="457200">
              <a:spcBef>
                <a:spcPct val="2000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indent="0" algn="ctr" defTabSz="457200">
              <a:spcBef>
                <a:spcPct val="2000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indent="0" algn="ctr" defTabSz="457200">
              <a:spcBef>
                <a:spcPct val="2000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indent="0" algn="ctr" defTabSz="457200">
              <a:spcBef>
                <a:spcPct val="2000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indent="0" algn="ctr" defTabSz="457200">
              <a:spcBef>
                <a:spcPct val="2000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pl-PL" dirty="0">
              <a:solidFill>
                <a:schemeClr val="bg1"/>
              </a:solidFill>
            </a:endParaRPr>
          </a:p>
          <a:p>
            <a:r>
              <a:rPr lang="pl-PL" dirty="0">
                <a:solidFill>
                  <a:schemeClr val="bg1"/>
                </a:solidFill>
              </a:rPr>
              <a:t>Kompania Dystrybucyjna od lat jest zaufanym partnerem największych sieci stacji paliw w Polsce. Łączymy innowacyjny model biznesowy z kilkudziesięcioletnim doświadczeniem, co pozwala nam wyznaczać standardy w branży.</a:t>
            </a:r>
          </a:p>
          <a:p>
            <a:endParaRPr lang="pl-PL" dirty="0">
              <a:solidFill>
                <a:schemeClr val="bg1"/>
              </a:solidFill>
            </a:endParaRPr>
          </a:p>
          <a:p>
            <a:r>
              <a:rPr lang="pl-PL" b="1" dirty="0">
                <a:solidFill>
                  <a:schemeClr val="bg1"/>
                </a:solidFill>
              </a:rPr>
              <a:t>Dlaczego jesteśmy liderem w kanale stacji paliw?</a:t>
            </a:r>
          </a:p>
          <a:p>
            <a:endParaRPr lang="pl-PL" dirty="0">
              <a:solidFill>
                <a:schemeClr val="bg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Kompleksowość (One-Stop-Shop): Zapewniamy asortyment generujący ponad 80% sprzedaży w tym kanale, co pozwala na konsolidację dostaw u jednego, głównego partnera.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Logistyka 24h: Gwarantujemy błyskawiczny system dostaw w ciągu 24 godzin.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Zasięg ogólnopolski: Obsługujemy punkty na terenie całego kraju, zapewniając spójność dostaw niezależnie od lokalizacji.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Pełna elastyczność: Oferujemy przyjazną politykę zwrotów oraz pełną personalizację oferty – dostosowujemy asortyment i procesy do indywidualnych wymagań operacyjnych naszych klientów</a:t>
            </a:r>
          </a:p>
          <a:p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27" name="Tytuł 11">
            <a:extLst>
              <a:ext uri="{FF2B5EF4-FFF2-40B4-BE49-F238E27FC236}">
                <a16:creationId xmlns:a16="http://schemas.microsoft.com/office/drawing/2014/main" id="{FEC9CBA3-E9F3-404F-95B7-508469A63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6975" y="466510"/>
            <a:ext cx="3505200" cy="438582"/>
          </a:xfrm>
          <a:noFill/>
        </p:spPr>
        <p:txBody>
          <a:bodyPr vert="horz" wrap="square" lIns="68580" tIns="34290" rIns="68580" bIns="34290" rtlCol="0" anchor="ctr">
            <a:spAutoFit/>
          </a:bodyPr>
          <a:lstStyle/>
          <a:p>
            <a:r>
              <a:rPr lang="pl-PL" dirty="0">
                <a:latin typeface="Montserrat" panose="00000500000000000000" pitchFamily="2" charset="0"/>
                <a:ea typeface="+mn-ea"/>
                <a:cs typeface="+mn-cs"/>
              </a:rPr>
              <a:t>STACJE PALIW</a:t>
            </a:r>
          </a:p>
        </p:txBody>
      </p:sp>
      <p:sp>
        <p:nvSpPr>
          <p:cNvPr id="28" name="Symbol zastępczy tekstu 12">
            <a:extLst>
              <a:ext uri="{FF2B5EF4-FFF2-40B4-BE49-F238E27FC236}">
                <a16:creationId xmlns:a16="http://schemas.microsoft.com/office/drawing/2014/main" id="{283FE499-BEA7-4B37-B98E-D66119716C7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576975" y="819150"/>
            <a:ext cx="3505200" cy="253916"/>
          </a:xfrm>
          <a:noFill/>
        </p:spPr>
        <p:txBody>
          <a:bodyPr vert="horz" wrap="square" lIns="91440" tIns="45720" rIns="91440" bIns="45720" rtlCol="0">
            <a:spAutoFit/>
          </a:bodyPr>
          <a:lstStyle/>
          <a:p>
            <a:r>
              <a:rPr lang="pl-PL" sz="1050" dirty="0">
                <a:solidFill>
                  <a:srgbClr val="FF0000"/>
                </a:solidFill>
                <a:latin typeface="Montserrat" panose="00000500000000000000" pitchFamily="2" charset="0"/>
                <a:ea typeface="+mn-ea"/>
                <a:cs typeface="+mn-cs"/>
              </a:rPr>
              <a:t>SPRAWDZONY DOSTAWCA</a:t>
            </a:r>
            <a:endParaRPr lang="pl-PL" sz="1100" dirty="0">
              <a:solidFill>
                <a:srgbClr val="E1071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3" name="Symbol zastępczy obrazu 12">
            <a:extLst>
              <a:ext uri="{FF2B5EF4-FFF2-40B4-BE49-F238E27FC236}">
                <a16:creationId xmlns:a16="http://schemas.microsoft.com/office/drawing/2014/main" id="{07BD7144-7B2C-9076-BEA3-DB5D285D0C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6" r="15266"/>
          <a:stretch/>
        </p:blipFill>
        <p:spPr>
          <a:xfrm>
            <a:off x="556685" y="2962952"/>
            <a:ext cx="1333286" cy="1333286"/>
          </a:xfrm>
          <a:custGeom>
            <a:avLst/>
            <a:gdLst>
              <a:gd name="connsiteX0" fmla="*/ 1185143 w 2370286"/>
              <a:gd name="connsiteY0" fmla="*/ 0 h 2370286"/>
              <a:gd name="connsiteX1" fmla="*/ 2370286 w 2370286"/>
              <a:gd name="connsiteY1" fmla="*/ 1185143 h 2370286"/>
              <a:gd name="connsiteX2" fmla="*/ 1185143 w 2370286"/>
              <a:gd name="connsiteY2" fmla="*/ 2370286 h 2370286"/>
              <a:gd name="connsiteX3" fmla="*/ 0 w 2370286"/>
              <a:gd name="connsiteY3" fmla="*/ 1185143 h 2370286"/>
              <a:gd name="connsiteX4" fmla="*/ 1185143 w 2370286"/>
              <a:gd name="connsiteY4" fmla="*/ 0 h 2370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70286" h="2370286">
                <a:moveTo>
                  <a:pt x="1185143" y="0"/>
                </a:moveTo>
                <a:cubicBezTo>
                  <a:pt x="1839679" y="0"/>
                  <a:pt x="2370286" y="530607"/>
                  <a:pt x="2370286" y="1185143"/>
                </a:cubicBezTo>
                <a:cubicBezTo>
                  <a:pt x="2370286" y="1839679"/>
                  <a:pt x="1839679" y="2370286"/>
                  <a:pt x="1185143" y="2370286"/>
                </a:cubicBezTo>
                <a:cubicBezTo>
                  <a:pt x="530607" y="2370286"/>
                  <a:pt x="0" y="1839679"/>
                  <a:pt x="0" y="1185143"/>
                </a:cubicBezTo>
                <a:cubicBezTo>
                  <a:pt x="0" y="530607"/>
                  <a:pt x="530607" y="0"/>
                  <a:pt x="1185143" y="0"/>
                </a:cubicBezTo>
                <a:close/>
              </a:path>
            </a:pathLst>
          </a:custGeom>
          <a:ln w="104775">
            <a:solidFill>
              <a:srgbClr val="E10716"/>
            </a:solidFill>
          </a:ln>
        </p:spPr>
      </p:pic>
      <p:sp>
        <p:nvSpPr>
          <p:cNvPr id="16" name="TextBox 7">
            <a:extLst>
              <a:ext uri="{FF2B5EF4-FFF2-40B4-BE49-F238E27FC236}">
                <a16:creationId xmlns:a16="http://schemas.microsoft.com/office/drawing/2014/main" id="{579B0733-633B-071F-9D7D-D3CD806A8E1D}"/>
              </a:ext>
            </a:extLst>
          </p:cNvPr>
          <p:cNvSpPr txBox="1"/>
          <p:nvPr/>
        </p:nvSpPr>
        <p:spPr>
          <a:xfrm>
            <a:off x="1953015" y="3984613"/>
            <a:ext cx="1704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solidFill>
                  <a:schemeClr val="tx2">
                    <a:lumMod val="50000"/>
                  </a:schemeClr>
                </a:solidFill>
                <a:latin typeface="Montserrat ExtraBold" panose="00000900000000000000" pitchFamily="2" charset="-18"/>
                <a:ea typeface="Open Sans" panose="020B0606030504020204" pitchFamily="34" charset="0"/>
                <a:cs typeface="Open Sans" panose="020B0606030504020204" pitchFamily="34" charset="0"/>
              </a:rPr>
              <a:t>Dostawy 24h</a:t>
            </a:r>
            <a:endParaRPr lang="id-ID" b="1" dirty="0">
              <a:solidFill>
                <a:schemeClr val="tx2">
                  <a:lumMod val="50000"/>
                </a:schemeClr>
              </a:solidFill>
              <a:latin typeface="Montserrat ExtraBold" panose="00000900000000000000" pitchFamily="2" charset="-18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TextBox 3">
            <a:extLst>
              <a:ext uri="{FF2B5EF4-FFF2-40B4-BE49-F238E27FC236}">
                <a16:creationId xmlns:a16="http://schemas.microsoft.com/office/drawing/2014/main" id="{FF2BA38E-3904-21EE-6058-BC71BAE72A08}"/>
              </a:ext>
            </a:extLst>
          </p:cNvPr>
          <p:cNvSpPr txBox="1"/>
          <p:nvPr/>
        </p:nvSpPr>
        <p:spPr>
          <a:xfrm>
            <a:off x="873762" y="905092"/>
            <a:ext cx="3935661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1200"/>
              </a:spcAft>
            </a:pPr>
            <a:r>
              <a:rPr lang="pl-PL" sz="4000" b="1" dirty="0">
                <a:solidFill>
                  <a:srgbClr val="222A35"/>
                </a:solidFill>
                <a:latin typeface="Lato Black" panose="020F0A02020204030203" pitchFamily="34" charset="-18"/>
                <a:cs typeface="Arial" panose="020B0604020202020204" pitchFamily="34" charset="0"/>
              </a:rPr>
              <a:t>1150 stacji</a:t>
            </a:r>
          </a:p>
          <a:p>
            <a:pPr algn="r">
              <a:spcAft>
                <a:spcPts val="1200"/>
              </a:spcAft>
            </a:pPr>
            <a:r>
              <a:rPr lang="pl-PL" sz="2800" dirty="0">
                <a:solidFill>
                  <a:srgbClr val="222A35"/>
                </a:solidFill>
                <a:latin typeface="Lato Light" panose="020F0302020204030203" pitchFamily="34" charset="-18"/>
                <a:cs typeface="Arial" panose="020B0604020202020204" pitchFamily="34" charset="0"/>
              </a:rPr>
              <a:t>2026</a:t>
            </a:r>
            <a:endParaRPr lang="en-US" sz="3600" dirty="0">
              <a:solidFill>
                <a:srgbClr val="222A35"/>
              </a:solidFill>
              <a:latin typeface="Lato Light" panose="020F0302020204030203" pitchFamily="34" charset="-18"/>
              <a:cs typeface="Arial" panose="020B0604020202020204" pitchFamily="34" charset="0"/>
            </a:endParaRPr>
          </a:p>
          <a:p>
            <a:pPr algn="r">
              <a:spcAft>
                <a:spcPts val="1200"/>
              </a:spcAft>
            </a:pPr>
            <a:r>
              <a:rPr lang="pl-PL" sz="1200" dirty="0">
                <a:solidFill>
                  <a:srgbClr val="222A35"/>
                </a:solidFill>
                <a:latin typeface="Lato Light" panose="020F0302020204030203" pitchFamily="34" charset="-18"/>
                <a:cs typeface="Arial" panose="020B0604020202020204" pitchFamily="34" charset="0"/>
              </a:rPr>
              <a:t>W ubiegłym roku nasza Grupa miała duże grono zadowolonych klientów z aktywnie rosnącym asortymentem realizowanych dostaw. </a:t>
            </a:r>
          </a:p>
        </p:txBody>
      </p:sp>
      <p:cxnSp>
        <p:nvCxnSpPr>
          <p:cNvPr id="23" name="Straight Connector 17">
            <a:extLst>
              <a:ext uri="{FF2B5EF4-FFF2-40B4-BE49-F238E27FC236}">
                <a16:creationId xmlns:a16="http://schemas.microsoft.com/office/drawing/2014/main" id="{6B3CF484-A072-894D-53AF-870DF6B76419}"/>
              </a:ext>
            </a:extLst>
          </p:cNvPr>
          <p:cNvCxnSpPr>
            <a:cxnSpLocks/>
          </p:cNvCxnSpPr>
          <p:nvPr/>
        </p:nvCxnSpPr>
        <p:spPr>
          <a:xfrm flipH="1">
            <a:off x="907099" y="1638732"/>
            <a:ext cx="3868986" cy="0"/>
          </a:xfrm>
          <a:prstGeom prst="line">
            <a:avLst/>
          </a:prstGeom>
          <a:ln w="6350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pole tekstowe 28">
            <a:extLst>
              <a:ext uri="{FF2B5EF4-FFF2-40B4-BE49-F238E27FC236}">
                <a16:creationId xmlns:a16="http://schemas.microsoft.com/office/drawing/2014/main" id="{EFA691C0-3181-790D-3685-74E2AE5A29F5}"/>
              </a:ext>
            </a:extLst>
          </p:cNvPr>
          <p:cNvSpPr txBox="1"/>
          <p:nvPr/>
        </p:nvSpPr>
        <p:spPr>
          <a:xfrm>
            <a:off x="1849860" y="3639280"/>
            <a:ext cx="29262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Aft>
                <a:spcPts val="1200"/>
              </a:spcAft>
            </a:pPr>
            <a:r>
              <a:rPr lang="pl-PL" sz="1200" dirty="0">
                <a:solidFill>
                  <a:srgbClr val="222A35"/>
                </a:solidFill>
                <a:latin typeface="Lato Light" panose="020F0302020204030203" pitchFamily="34" charset="-18"/>
                <a:cs typeface="Arial" panose="020B0604020202020204" pitchFamily="34" charset="0"/>
              </a:rPr>
              <a:t>W stałej obsłudze posiadaliśmy ponad 1150 stacji paliw. </a:t>
            </a:r>
            <a:endParaRPr lang="pl-PL" sz="1200" dirty="0"/>
          </a:p>
        </p:txBody>
      </p:sp>
    </p:spTree>
    <p:extLst>
      <p:ext uri="{BB962C8B-B14F-4D97-AF65-F5344CB8AC3E}">
        <p14:creationId xmlns:p14="http://schemas.microsoft.com/office/powerpoint/2010/main" val="8703820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6" grpId="0"/>
      <p:bldP spid="18" grpId="0"/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AF48669A-28D9-4A39-811C-D89F0A967B39}"/>
              </a:ext>
            </a:extLst>
          </p:cNvPr>
          <p:cNvSpPr/>
          <p:nvPr/>
        </p:nvSpPr>
        <p:spPr>
          <a:xfrm>
            <a:off x="-6086" y="-190"/>
            <a:ext cx="9150086" cy="5143500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2" name="Symbol zastępczy obrazu 21">
            <a:extLst>
              <a:ext uri="{FF2B5EF4-FFF2-40B4-BE49-F238E27FC236}">
                <a16:creationId xmlns:a16="http://schemas.microsoft.com/office/drawing/2014/main" id="{22CF49A8-4C74-4D49-A2DA-CB5310BAC5F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2" b="4962"/>
          <a:stretch>
            <a:fillRect/>
          </a:stretch>
        </p:blipFill>
        <p:spPr>
          <a:xfrm>
            <a:off x="-6350" y="0"/>
            <a:ext cx="9144000" cy="5143500"/>
          </a:xfrm>
          <a:noFill/>
        </p:spPr>
      </p:pic>
      <p:sp>
        <p:nvSpPr>
          <p:cNvPr id="33" name="Prostokąt 32">
            <a:extLst>
              <a:ext uri="{FF2B5EF4-FFF2-40B4-BE49-F238E27FC236}">
                <a16:creationId xmlns:a16="http://schemas.microsoft.com/office/drawing/2014/main" id="{EB88F676-BCC5-42F0-852F-CB5683964338}"/>
              </a:ext>
            </a:extLst>
          </p:cNvPr>
          <p:cNvSpPr/>
          <p:nvPr/>
        </p:nvSpPr>
        <p:spPr>
          <a:xfrm>
            <a:off x="0" y="-190"/>
            <a:ext cx="9144000" cy="5144144"/>
          </a:xfrm>
          <a:prstGeom prst="rect">
            <a:avLst/>
          </a:prstGeom>
          <a:solidFill>
            <a:srgbClr val="1A283C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26645862-D0F6-4CF9-A6E6-251E7010870C}"/>
              </a:ext>
            </a:extLst>
          </p:cNvPr>
          <p:cNvSpPr/>
          <p:nvPr/>
        </p:nvSpPr>
        <p:spPr>
          <a:xfrm>
            <a:off x="6857900" y="1372613"/>
            <a:ext cx="2286101" cy="3770888"/>
          </a:xfrm>
          <a:custGeom>
            <a:avLst/>
            <a:gdLst>
              <a:gd name="connsiteX0" fmla="*/ 3048135 w 3048135"/>
              <a:gd name="connsiteY0" fmla="*/ 0 h 5027851"/>
              <a:gd name="connsiteX1" fmla="*/ 3048135 w 3048135"/>
              <a:gd name="connsiteY1" fmla="*/ 5027851 h 5027851"/>
              <a:gd name="connsiteX2" fmla="*/ 0 w 3048135"/>
              <a:gd name="connsiteY2" fmla="*/ 5027851 h 5027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48135" h="5027851">
                <a:moveTo>
                  <a:pt x="3048135" y="0"/>
                </a:moveTo>
                <a:lnTo>
                  <a:pt x="3048135" y="5027851"/>
                </a:lnTo>
                <a:lnTo>
                  <a:pt x="0" y="5027851"/>
                </a:lnTo>
                <a:close/>
              </a:path>
            </a:pathLst>
          </a:custGeom>
          <a:solidFill>
            <a:srgbClr val="9B13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 sz="135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73B72AD-EEAF-4723-9DF4-1EBC9B59DCB3}"/>
              </a:ext>
            </a:extLst>
          </p:cNvPr>
          <p:cNvSpPr/>
          <p:nvPr/>
        </p:nvSpPr>
        <p:spPr>
          <a:xfrm>
            <a:off x="0" y="0"/>
            <a:ext cx="4089804" cy="5143500"/>
          </a:xfrm>
          <a:custGeom>
            <a:avLst/>
            <a:gdLst>
              <a:gd name="connsiteX0" fmla="*/ 0 w 5453072"/>
              <a:gd name="connsiteY0" fmla="*/ 0 h 6858000"/>
              <a:gd name="connsiteX1" fmla="*/ 5453072 w 5453072"/>
              <a:gd name="connsiteY1" fmla="*/ 0 h 6858000"/>
              <a:gd name="connsiteX2" fmla="*/ 1295409 w 5453072"/>
              <a:gd name="connsiteY2" fmla="*/ 6858000 h 6858000"/>
              <a:gd name="connsiteX3" fmla="*/ 0 w 545307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53072" h="6858000">
                <a:moveTo>
                  <a:pt x="0" y="0"/>
                </a:moveTo>
                <a:lnTo>
                  <a:pt x="5453072" y="0"/>
                </a:lnTo>
                <a:lnTo>
                  <a:pt x="129540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182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 sz="135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59FC946-11F0-42FA-ADEE-7BE05E1906F0}"/>
              </a:ext>
            </a:extLst>
          </p:cNvPr>
          <p:cNvGrpSpPr/>
          <p:nvPr/>
        </p:nvGrpSpPr>
        <p:grpSpPr>
          <a:xfrm>
            <a:off x="174172" y="-258160"/>
            <a:ext cx="2300547" cy="581891"/>
            <a:chOff x="5223164" y="1981200"/>
            <a:chExt cx="3067396" cy="775855"/>
          </a:xfrm>
        </p:grpSpPr>
        <p:sp>
          <p:nvSpPr>
            <p:cNvPr id="8" name="Parallelogram 7">
              <a:extLst>
                <a:ext uri="{FF2B5EF4-FFF2-40B4-BE49-F238E27FC236}">
                  <a16:creationId xmlns:a16="http://schemas.microsoft.com/office/drawing/2014/main" id="{1355A667-A1C9-4662-905B-7A47720B9DC6}"/>
                </a:ext>
              </a:extLst>
            </p:cNvPr>
            <p:cNvSpPr/>
            <p:nvPr/>
          </p:nvSpPr>
          <p:spPr>
            <a:xfrm>
              <a:off x="5223164" y="1981200"/>
              <a:ext cx="872836" cy="775855"/>
            </a:xfrm>
            <a:prstGeom prst="parallelogram">
              <a:avLst>
                <a:gd name="adj" fmla="val 60625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1350"/>
            </a:p>
          </p:txBody>
        </p:sp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id="{37B35854-F693-403D-82B3-F27CFAB56A05}"/>
                </a:ext>
              </a:extLst>
            </p:cNvPr>
            <p:cNvSpPr/>
            <p:nvPr/>
          </p:nvSpPr>
          <p:spPr>
            <a:xfrm>
              <a:off x="5954684" y="1981200"/>
              <a:ext cx="872836" cy="775855"/>
            </a:xfrm>
            <a:prstGeom prst="parallelogram">
              <a:avLst>
                <a:gd name="adj" fmla="val 60625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1350"/>
            </a:p>
          </p:txBody>
        </p:sp>
        <p:sp>
          <p:nvSpPr>
            <p:cNvPr id="10" name="Parallelogram 9">
              <a:extLst>
                <a:ext uri="{FF2B5EF4-FFF2-40B4-BE49-F238E27FC236}">
                  <a16:creationId xmlns:a16="http://schemas.microsoft.com/office/drawing/2014/main" id="{9801D8BD-863E-47F3-88B7-9621A85B4826}"/>
                </a:ext>
              </a:extLst>
            </p:cNvPr>
            <p:cNvSpPr/>
            <p:nvPr/>
          </p:nvSpPr>
          <p:spPr>
            <a:xfrm>
              <a:off x="6686204" y="1981200"/>
              <a:ext cx="872836" cy="775855"/>
            </a:xfrm>
            <a:prstGeom prst="parallelogram">
              <a:avLst>
                <a:gd name="adj" fmla="val 60625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1350"/>
            </a:p>
          </p:txBody>
        </p:sp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68BEF8E6-4530-4E81-9901-8ABCA037E4D6}"/>
                </a:ext>
              </a:extLst>
            </p:cNvPr>
            <p:cNvSpPr/>
            <p:nvPr/>
          </p:nvSpPr>
          <p:spPr>
            <a:xfrm>
              <a:off x="7417724" y="1981200"/>
              <a:ext cx="872836" cy="775855"/>
            </a:xfrm>
            <a:prstGeom prst="parallelogram">
              <a:avLst>
                <a:gd name="adj" fmla="val 60625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1350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4825974E-4B84-4EA1-AB00-329C7672A83B}"/>
              </a:ext>
            </a:extLst>
          </p:cNvPr>
          <p:cNvSpPr txBox="1"/>
          <p:nvPr/>
        </p:nvSpPr>
        <p:spPr>
          <a:xfrm>
            <a:off x="654627" y="3417055"/>
            <a:ext cx="4089804" cy="1019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l-PL" sz="825" dirty="0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</a:rPr>
              <a:t>Dla nas innowacyjność to coś więcej niż technologia – to sposób myślenia o przyszłości handlu. Rozumiemy, że stałe poszukiwanie nowych dróg to klucz do budowania trwałej przewagi rynkowej. Kształtujemy przestrzeń, w której kreatywność i odwaga w wdrażaniu zmian stają się naturalnym elementem codziennej pracy całego zespołu</a:t>
            </a:r>
            <a:endParaRPr lang="id-ID" sz="825" dirty="0">
              <a:solidFill>
                <a:schemeClr val="bg1">
                  <a:lumMod val="95000"/>
                </a:schemeClr>
              </a:solidFill>
              <a:latin typeface="Lato" panose="020F0502020204030203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36761E2-59C2-4332-BD72-FE5C6D726FDA}"/>
              </a:ext>
            </a:extLst>
          </p:cNvPr>
          <p:cNvCxnSpPr>
            <a:cxnSpLocks/>
          </p:cNvCxnSpPr>
          <p:nvPr/>
        </p:nvCxnSpPr>
        <p:spPr>
          <a:xfrm>
            <a:off x="734378" y="3095023"/>
            <a:ext cx="772954" cy="0"/>
          </a:xfrm>
          <a:prstGeom prst="line">
            <a:avLst/>
          </a:prstGeom>
          <a:ln w="603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E52908E-DAF7-4AA1-A320-A6E6E9F6AA12}"/>
              </a:ext>
            </a:extLst>
          </p:cNvPr>
          <p:cNvGrpSpPr/>
          <p:nvPr/>
        </p:nvGrpSpPr>
        <p:grpSpPr>
          <a:xfrm rot="10800000">
            <a:off x="4315172" y="4739083"/>
            <a:ext cx="513657" cy="92411"/>
            <a:chOff x="7030048" y="3657404"/>
            <a:chExt cx="621702" cy="111849"/>
          </a:xfrm>
          <a:solidFill>
            <a:schemeClr val="bg1"/>
          </a:solidFill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4C2EDC83-C217-436D-B231-ABA32A3B46AF}"/>
                </a:ext>
              </a:extLst>
            </p:cNvPr>
            <p:cNvSpPr/>
            <p:nvPr/>
          </p:nvSpPr>
          <p:spPr>
            <a:xfrm>
              <a:off x="7030048" y="3657404"/>
              <a:ext cx="111849" cy="11184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1350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931E0F39-86A3-4A6E-8DBE-39D944317247}"/>
                </a:ext>
              </a:extLst>
            </p:cNvPr>
            <p:cNvSpPr/>
            <p:nvPr/>
          </p:nvSpPr>
          <p:spPr>
            <a:xfrm>
              <a:off x="7284974" y="3657404"/>
              <a:ext cx="111849" cy="11184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1350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9F83248B-E497-4C62-BD26-516E3BB743E1}"/>
                </a:ext>
              </a:extLst>
            </p:cNvPr>
            <p:cNvSpPr/>
            <p:nvPr/>
          </p:nvSpPr>
          <p:spPr>
            <a:xfrm>
              <a:off x="7539901" y="3657404"/>
              <a:ext cx="111849" cy="11184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1350"/>
            </a:p>
          </p:txBody>
        </p:sp>
      </p:grpSp>
      <p:pic>
        <p:nvPicPr>
          <p:cNvPr id="50" name="Obraz 49">
            <a:extLst>
              <a:ext uri="{FF2B5EF4-FFF2-40B4-BE49-F238E27FC236}">
                <a16:creationId xmlns:a16="http://schemas.microsoft.com/office/drawing/2014/main" id="{1D2CE571-72E7-42E7-8809-1A909FD324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3475" y="4427834"/>
            <a:ext cx="622025" cy="311249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EAEC36E6-374B-EA8F-6748-398CAF96C2B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85800" y="1868961"/>
            <a:ext cx="4648200" cy="857250"/>
          </a:xfrm>
        </p:spPr>
        <p:txBody>
          <a:bodyPr>
            <a:normAutofit/>
          </a:bodyPr>
          <a:lstStyle/>
          <a:p>
            <a:r>
              <a:rPr lang="pl-PL" sz="2800" dirty="0">
                <a:solidFill>
                  <a:schemeClr val="bg1"/>
                </a:solidFill>
                <a:latin typeface="Lato Black" panose="020F0A02020204030203" pitchFamily="34" charset="-18"/>
              </a:rPr>
              <a:t>INNOWACYJNOŚĆ </a:t>
            </a:r>
            <a:br>
              <a:rPr lang="pl-PL" dirty="0">
                <a:solidFill>
                  <a:schemeClr val="bg1"/>
                </a:solidFill>
                <a:latin typeface="Lato Black" panose="020F0A02020204030203" pitchFamily="34" charset="-18"/>
              </a:rPr>
            </a:br>
            <a:r>
              <a:rPr lang="pl-PL" sz="1900" dirty="0">
                <a:solidFill>
                  <a:schemeClr val="bg1"/>
                </a:solidFill>
                <a:latin typeface="Lato Black" panose="020F0A02020204030203" pitchFamily="34" charset="-18"/>
              </a:rPr>
              <a:t>DNA NASZEJ ORGANIZACJI</a:t>
            </a:r>
            <a:endParaRPr lang="id-ID" sz="1900" dirty="0">
              <a:solidFill>
                <a:schemeClr val="bg1"/>
              </a:solidFill>
              <a:latin typeface="Lato" panose="020F0502020204030203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3202478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ubtitle 2"/>
          <p:cNvSpPr txBox="1">
            <a:spLocks/>
          </p:cNvSpPr>
          <p:nvPr/>
        </p:nvSpPr>
        <p:spPr>
          <a:xfrm>
            <a:off x="152400" y="2283977"/>
            <a:ext cx="1318570" cy="1143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</a:pPr>
            <a:r>
              <a:rPr lang="en-US" sz="900" b="1" dirty="0">
                <a:solidFill>
                  <a:srgbClr val="4D4D4D"/>
                </a:solidFill>
                <a:latin typeface="Lato Light" panose="020F0302020204030203" pitchFamily="34" charset="-18"/>
                <a:cs typeface="Oswald Regular"/>
              </a:rPr>
              <a:t>COMARCH CDNXL</a:t>
            </a:r>
            <a:endParaRPr lang="pl-PL" sz="900" b="1" dirty="0">
              <a:solidFill>
                <a:srgbClr val="4D4D4D"/>
              </a:solidFill>
              <a:latin typeface="Lato Light" panose="020F0302020204030203" pitchFamily="34" charset="-18"/>
              <a:cs typeface="Oswald Regular"/>
            </a:endParaRPr>
          </a:p>
          <a:p>
            <a:pPr algn="l">
              <a:lnSpc>
                <a:spcPct val="110000"/>
              </a:lnSpc>
            </a:pPr>
            <a:endParaRPr lang="pl-PL" sz="800" dirty="0">
              <a:solidFill>
                <a:srgbClr val="949494"/>
              </a:solidFill>
              <a:latin typeface="Lato Light" panose="020F0302020204030203" pitchFamily="34" charset="-18"/>
              <a:cs typeface="Oswald Light"/>
            </a:endParaRPr>
          </a:p>
          <a:p>
            <a:pPr algn="l">
              <a:lnSpc>
                <a:spcPct val="110000"/>
              </a:lnSpc>
            </a:pPr>
            <a:r>
              <a:rPr lang="pl-PL" sz="800" dirty="0">
                <a:solidFill>
                  <a:srgbClr val="949494"/>
                </a:solidFill>
                <a:latin typeface="Lato Light" panose="020F0302020204030203" pitchFamily="34" charset="-18"/>
                <a:cs typeface="Oswald Light"/>
              </a:rPr>
              <a:t>Zintegrowany system klasy ERP, obejmuje swoim zasięgiem  wszystkie obszary działalności biznesowej.</a:t>
            </a:r>
          </a:p>
        </p:txBody>
      </p:sp>
      <p:sp>
        <p:nvSpPr>
          <p:cNvPr id="83" name="Subtitle 2"/>
          <p:cNvSpPr txBox="1">
            <a:spLocks/>
          </p:cNvSpPr>
          <p:nvPr/>
        </p:nvSpPr>
        <p:spPr>
          <a:xfrm>
            <a:off x="2835548" y="2283977"/>
            <a:ext cx="1602433" cy="15904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</a:pPr>
            <a:r>
              <a:rPr lang="en-US" sz="1000" b="1" dirty="0">
                <a:solidFill>
                  <a:srgbClr val="4D4D4D"/>
                </a:solidFill>
                <a:latin typeface="Lato Light" panose="020F0302020204030203" pitchFamily="34" charset="-18"/>
                <a:cs typeface="Oswald Regular"/>
              </a:rPr>
              <a:t>MOBIUS SFA</a:t>
            </a:r>
            <a:r>
              <a:rPr lang="pl-PL" sz="1000" b="1" dirty="0">
                <a:solidFill>
                  <a:srgbClr val="4D4D4D"/>
                </a:solidFill>
                <a:latin typeface="Lato Light" panose="020F0302020204030203" pitchFamily="34" charset="-18"/>
                <a:cs typeface="Oswald Regular"/>
              </a:rPr>
              <a:t> i CRM</a:t>
            </a:r>
            <a:r>
              <a:rPr lang="en-US" sz="1000" b="1" dirty="0">
                <a:solidFill>
                  <a:srgbClr val="4D4D4D"/>
                </a:solidFill>
                <a:latin typeface="Lato Light" panose="020F0302020204030203" pitchFamily="34" charset="-18"/>
                <a:cs typeface="Oswald Regular"/>
              </a:rPr>
              <a:t> </a:t>
            </a:r>
            <a:endParaRPr lang="pl-PL" sz="1000" b="1" dirty="0">
              <a:solidFill>
                <a:srgbClr val="4D4D4D"/>
              </a:solidFill>
              <a:latin typeface="Lato Light" panose="020F0302020204030203" pitchFamily="34" charset="-18"/>
              <a:cs typeface="Oswald Regular"/>
            </a:endParaRPr>
          </a:p>
          <a:p>
            <a:pPr algn="just">
              <a:lnSpc>
                <a:spcPct val="110000"/>
              </a:lnSpc>
            </a:pPr>
            <a:endParaRPr lang="pl-PL" sz="900" dirty="0">
              <a:solidFill>
                <a:srgbClr val="949494"/>
              </a:solidFill>
              <a:latin typeface="Lato Light" panose="020F0302020204030203" pitchFamily="34" charset="-18"/>
              <a:cs typeface="Oswald Light"/>
            </a:endParaRPr>
          </a:p>
          <a:p>
            <a:pPr algn="l">
              <a:lnSpc>
                <a:spcPct val="110000"/>
              </a:lnSpc>
            </a:pPr>
            <a:r>
              <a:rPr lang="pl-PL" sz="800" dirty="0">
                <a:solidFill>
                  <a:srgbClr val="949494"/>
                </a:solidFill>
                <a:latin typeface="Lato Light" panose="020F0302020204030203" pitchFamily="34" charset="-18"/>
                <a:cs typeface="Oswald Light"/>
              </a:rPr>
              <a:t>Narzędzia przeznaczone do wspomagania pracy handlowców pracujących „w drodze”</a:t>
            </a:r>
            <a:br>
              <a:rPr lang="pl-PL" sz="800" dirty="0">
                <a:solidFill>
                  <a:srgbClr val="949494"/>
                </a:solidFill>
                <a:latin typeface="Lato Light" panose="020F0302020204030203" pitchFamily="34" charset="-18"/>
                <a:cs typeface="Oswald Light"/>
              </a:rPr>
            </a:br>
            <a:r>
              <a:rPr lang="pl-PL" sz="800" dirty="0">
                <a:solidFill>
                  <a:srgbClr val="949494"/>
                </a:solidFill>
                <a:latin typeface="Lato Light" panose="020F0302020204030203" pitchFamily="34" charset="-18"/>
                <a:cs typeface="Oswald Light"/>
              </a:rPr>
              <a:t>i “w terenie”. To także </a:t>
            </a:r>
            <a:r>
              <a:rPr lang="pl-PL" sz="800" dirty="0">
                <a:latin typeface="Lato Light" panose="020F0302020204030203" pitchFamily="34" charset="-18"/>
              </a:rPr>
              <a:t>system pozwalający na zarządzanie relacjami z klientami w celu osiągnięcia długoterminowych korzyści dla firmy.</a:t>
            </a:r>
            <a:endParaRPr lang="en-JM" sz="800" dirty="0">
              <a:solidFill>
                <a:srgbClr val="595959"/>
              </a:solidFill>
              <a:latin typeface="Lato Light" panose="020F0302020204030203" pitchFamily="34" charset="-18"/>
              <a:cs typeface="Calibri"/>
            </a:endParaRPr>
          </a:p>
          <a:p>
            <a:pPr algn="just">
              <a:lnSpc>
                <a:spcPct val="110000"/>
              </a:lnSpc>
            </a:pPr>
            <a:endParaRPr lang="pl-PL" sz="800" dirty="0">
              <a:solidFill>
                <a:srgbClr val="949494"/>
              </a:solidFill>
              <a:latin typeface="Lato Light" panose="020F0302020204030203" pitchFamily="34" charset="-18"/>
              <a:cs typeface="Oswald Light"/>
            </a:endParaRPr>
          </a:p>
        </p:txBody>
      </p:sp>
      <p:sp>
        <p:nvSpPr>
          <p:cNvPr id="85" name="Subtitle 2"/>
          <p:cNvSpPr txBox="1">
            <a:spLocks/>
          </p:cNvSpPr>
          <p:nvPr/>
        </p:nvSpPr>
        <p:spPr>
          <a:xfrm>
            <a:off x="1442183" y="4019550"/>
            <a:ext cx="1072503" cy="8687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</a:pPr>
            <a:r>
              <a:rPr lang="pl-PL" sz="1000" b="1" dirty="0">
                <a:solidFill>
                  <a:srgbClr val="4D4D4D"/>
                </a:solidFill>
                <a:latin typeface="Lato Light" panose="020F0302020204030203" pitchFamily="34" charset="-18"/>
                <a:cs typeface="Oswald Regular"/>
              </a:rPr>
              <a:t>SKK SMART </a:t>
            </a:r>
          </a:p>
          <a:p>
            <a:pPr algn="l">
              <a:lnSpc>
                <a:spcPct val="110000"/>
              </a:lnSpc>
            </a:pPr>
            <a:r>
              <a:rPr lang="pl-PL" sz="1000" b="1" dirty="0">
                <a:solidFill>
                  <a:srgbClr val="4D4D4D"/>
                </a:solidFill>
                <a:latin typeface="Lato Light" panose="020F0302020204030203" pitchFamily="34" charset="-18"/>
                <a:cs typeface="Oswald Regular"/>
              </a:rPr>
              <a:t>PICKING</a:t>
            </a:r>
          </a:p>
        </p:txBody>
      </p:sp>
      <p:pic>
        <p:nvPicPr>
          <p:cNvPr id="35" name="Obraz 3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2652" y="1529338"/>
            <a:ext cx="1081546" cy="270980"/>
          </a:xfrm>
          <a:prstGeom prst="rect">
            <a:avLst/>
          </a:prstGeom>
        </p:spPr>
      </p:pic>
      <p:sp>
        <p:nvSpPr>
          <p:cNvPr id="25" name="Rectangle 8"/>
          <p:cNvSpPr/>
          <p:nvPr/>
        </p:nvSpPr>
        <p:spPr>
          <a:xfrm>
            <a:off x="7504865" y="1430431"/>
            <a:ext cx="1135477" cy="52104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ignika Negative"/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9670" y="1449902"/>
            <a:ext cx="483834" cy="483834"/>
          </a:xfrm>
          <a:prstGeom prst="rect">
            <a:avLst/>
          </a:prstGeom>
        </p:spPr>
      </p:pic>
      <p:sp>
        <p:nvSpPr>
          <p:cNvPr id="10" name="pole tekstowe 9"/>
          <p:cNvSpPr txBox="1"/>
          <p:nvPr/>
        </p:nvSpPr>
        <p:spPr>
          <a:xfrm>
            <a:off x="7847286" y="1455957"/>
            <a:ext cx="926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dirty="0">
                <a:solidFill>
                  <a:schemeClr val="bg1"/>
                </a:solidFill>
                <a:latin typeface="Signika Negative"/>
              </a:rPr>
              <a:t>Apple </a:t>
            </a:r>
          </a:p>
          <a:p>
            <a:pPr algn="ctr"/>
            <a:r>
              <a:rPr lang="pl-PL" sz="1400" dirty="0">
                <a:solidFill>
                  <a:schemeClr val="bg1"/>
                </a:solidFill>
                <a:latin typeface="Signika Negative"/>
              </a:rPr>
              <a:t>IPad</a:t>
            </a: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7481322" y="2283977"/>
            <a:ext cx="1243390" cy="15904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</a:pPr>
            <a:r>
              <a:rPr lang="en-US" sz="1000" b="1" dirty="0">
                <a:solidFill>
                  <a:srgbClr val="4D4D4D"/>
                </a:solidFill>
                <a:latin typeface="Lato Light" panose="020F0302020204030203" pitchFamily="34" charset="-18"/>
                <a:cs typeface="Oswald Regular"/>
              </a:rPr>
              <a:t>PRACA MOBLINA </a:t>
            </a:r>
          </a:p>
          <a:p>
            <a:pPr algn="l">
              <a:lnSpc>
                <a:spcPct val="110000"/>
              </a:lnSpc>
            </a:pPr>
            <a:endParaRPr lang="pl-PL" sz="900" b="1" dirty="0">
              <a:solidFill>
                <a:srgbClr val="949494"/>
              </a:solidFill>
              <a:latin typeface="Lato Light" panose="020F0302020204030203" pitchFamily="34" charset="-18"/>
              <a:cs typeface="Oswald Light"/>
            </a:endParaRPr>
          </a:p>
          <a:p>
            <a:pPr algn="l">
              <a:lnSpc>
                <a:spcPct val="110000"/>
              </a:lnSpc>
            </a:pPr>
            <a:r>
              <a:rPr lang="pl-PL" sz="800" dirty="0">
                <a:solidFill>
                  <a:srgbClr val="949494"/>
                </a:solidFill>
                <a:latin typeface="Lato Light" panose="020F0302020204030203" pitchFamily="34" charset="-18"/>
                <a:cs typeface="Oswald Light"/>
              </a:rPr>
              <a:t>Oparta o urządzenia Apple IPad.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1506337"/>
            <a:ext cx="825648" cy="472652"/>
          </a:xfrm>
          <a:prstGeom prst="rect">
            <a:avLst/>
          </a:prstGeom>
        </p:spPr>
      </p:pic>
      <p:pic>
        <p:nvPicPr>
          <p:cNvPr id="16" name="Obraz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516310"/>
            <a:ext cx="1142094" cy="388512"/>
          </a:xfrm>
          <a:prstGeom prst="rect">
            <a:avLst/>
          </a:prstGeom>
        </p:spPr>
      </p:pic>
      <p:sp>
        <p:nvSpPr>
          <p:cNvPr id="20" name="Subtitle 2"/>
          <p:cNvSpPr txBox="1">
            <a:spLocks/>
          </p:cNvSpPr>
          <p:nvPr/>
        </p:nvSpPr>
        <p:spPr>
          <a:xfrm>
            <a:off x="4434242" y="2283977"/>
            <a:ext cx="1580590" cy="15904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</a:pPr>
            <a:r>
              <a:rPr lang="pl-PL" sz="1000" b="1" dirty="0">
                <a:solidFill>
                  <a:srgbClr val="4D4D4D"/>
                </a:solidFill>
                <a:latin typeface="Lato Light" panose="020F0302020204030203" pitchFamily="34" charset="-18"/>
                <a:cs typeface="Oswald Regular"/>
              </a:rPr>
              <a:t>ORTEC</a:t>
            </a:r>
          </a:p>
          <a:p>
            <a:pPr algn="just">
              <a:lnSpc>
                <a:spcPct val="110000"/>
              </a:lnSpc>
            </a:pPr>
            <a:endParaRPr lang="pl-PL" sz="900" dirty="0">
              <a:solidFill>
                <a:srgbClr val="949494"/>
              </a:solidFill>
              <a:latin typeface="Lato Light" panose="020F0302020204030203" pitchFamily="34" charset="-18"/>
              <a:cs typeface="Oswald Light"/>
            </a:endParaRPr>
          </a:p>
          <a:p>
            <a:pPr algn="l">
              <a:lnSpc>
                <a:spcPct val="110000"/>
              </a:lnSpc>
            </a:pPr>
            <a:r>
              <a:rPr lang="pl-PL" sz="800" dirty="0">
                <a:solidFill>
                  <a:srgbClr val="949494"/>
                </a:solidFill>
                <a:latin typeface="Lato Light" panose="020F0302020204030203" pitchFamily="34" charset="-18"/>
                <a:cs typeface="Oswald Light"/>
              </a:rPr>
              <a:t>Oprogramowanie do wyznaczania tras zapewniające optymalizację codziennych operacji poprzez dynamiczne harmonogramowanie dostaw, zasobów i załadunków. Terminowe dostawy o każdej porze, w każdym ze scenariuszy. </a:t>
            </a:r>
          </a:p>
        </p:txBody>
      </p:sp>
      <p:pic>
        <p:nvPicPr>
          <p:cNvPr id="21" name="Obraz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373" y="1519588"/>
            <a:ext cx="982806" cy="279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7">
            <a:extLst>
              <a:ext uri="{FF2B5EF4-FFF2-40B4-BE49-F238E27FC236}">
                <a16:creationId xmlns:a16="http://schemas.microsoft.com/office/drawing/2014/main" id="{F9CF5E40-B82E-40DF-B774-4E0A183EC3F7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428750"/>
            <a:ext cx="844010" cy="504986"/>
          </a:xfrm>
          <a:prstGeom prst="rect">
            <a:avLst/>
          </a:prstGeom>
        </p:spPr>
      </p:pic>
      <p:sp>
        <p:nvSpPr>
          <p:cNvPr id="22" name="Subtitle 2">
            <a:extLst>
              <a:ext uri="{FF2B5EF4-FFF2-40B4-BE49-F238E27FC236}">
                <a16:creationId xmlns:a16="http://schemas.microsoft.com/office/drawing/2014/main" id="{3BE02B8F-3853-4373-ACF2-6500B5BA2791}"/>
              </a:ext>
            </a:extLst>
          </p:cNvPr>
          <p:cNvSpPr txBox="1">
            <a:spLocks/>
          </p:cNvSpPr>
          <p:nvPr/>
        </p:nvSpPr>
        <p:spPr>
          <a:xfrm>
            <a:off x="6011093" y="2283977"/>
            <a:ext cx="1473970" cy="15904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</a:pPr>
            <a:r>
              <a:rPr lang="pl-PL" sz="1000" b="1" dirty="0">
                <a:solidFill>
                  <a:srgbClr val="4D4D4D"/>
                </a:solidFill>
                <a:latin typeface="Lato Light" panose="020F0302020204030203" pitchFamily="34" charset="-18"/>
                <a:cs typeface="Oswald Regular"/>
              </a:rPr>
              <a:t>MOBILNA STREFA KLIENTA</a:t>
            </a:r>
          </a:p>
          <a:p>
            <a:pPr algn="l">
              <a:lnSpc>
                <a:spcPct val="110000"/>
              </a:lnSpc>
            </a:pPr>
            <a:r>
              <a:rPr lang="pl-PL" sz="800" dirty="0">
                <a:solidFill>
                  <a:srgbClr val="949494"/>
                </a:solidFill>
                <a:latin typeface="Lato Light" panose="020F0302020204030203" pitchFamily="34" charset="-18"/>
                <a:cs typeface="Oswald Light"/>
              </a:rPr>
              <a:t>Szybką i sprawna komunikację pomiędzy dystrybutorem, </a:t>
            </a:r>
            <a:br>
              <a:rPr lang="pl-PL" sz="800" dirty="0">
                <a:solidFill>
                  <a:srgbClr val="949494"/>
                </a:solidFill>
                <a:latin typeface="Lato Light" panose="020F0302020204030203" pitchFamily="34" charset="-18"/>
                <a:cs typeface="Oswald Light"/>
              </a:rPr>
            </a:br>
            <a:r>
              <a:rPr lang="pl-PL" sz="800" dirty="0">
                <a:solidFill>
                  <a:srgbClr val="949494"/>
                </a:solidFill>
                <a:latin typeface="Lato Light" panose="020F0302020204030203" pitchFamily="34" charset="-18"/>
                <a:cs typeface="Oswald Light"/>
              </a:rPr>
              <a:t>a użytkownikiem aplikacji.</a:t>
            </a:r>
          </a:p>
        </p:txBody>
      </p:sp>
      <p:sp>
        <p:nvSpPr>
          <p:cNvPr id="7" name="Tytuł 6">
            <a:extLst>
              <a:ext uri="{FF2B5EF4-FFF2-40B4-BE49-F238E27FC236}">
                <a16:creationId xmlns:a16="http://schemas.microsoft.com/office/drawing/2014/main" id="{72058B73-D6E2-43F2-B166-B457F489D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pl-PL" sz="2000" dirty="0">
                <a:latin typeface="Montserrat" panose="00000500000000000000" pitchFamily="2" charset="0"/>
                <a:ea typeface="+mn-ea"/>
                <a:cs typeface="+mn-cs"/>
              </a:rPr>
              <a:t>SYSTEMY IT</a:t>
            </a:r>
          </a:p>
        </p:txBody>
      </p:sp>
      <p:sp>
        <p:nvSpPr>
          <p:cNvPr id="8" name="Symbol zastępczy tekstu 7">
            <a:extLst>
              <a:ext uri="{FF2B5EF4-FFF2-40B4-BE49-F238E27FC236}">
                <a16:creationId xmlns:a16="http://schemas.microsoft.com/office/drawing/2014/main" id="{2D1A77DB-317B-4B7F-9554-DFF5D7FB565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noFill/>
        </p:spPr>
        <p:txBody>
          <a:bodyPr vert="horz" wrap="square" lIns="91440" tIns="45720" rIns="91440" bIns="45720" rtlCol="0">
            <a:spAutoFit/>
          </a:bodyPr>
          <a:lstStyle/>
          <a:p>
            <a:r>
              <a:rPr lang="pl-PL" sz="1100" b="1" dirty="0">
                <a:solidFill>
                  <a:srgbClr val="E1071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Nowoczesne oprogramowanie wspomagające</a:t>
            </a:r>
          </a:p>
        </p:txBody>
      </p:sp>
      <p:grpSp>
        <p:nvGrpSpPr>
          <p:cNvPr id="27" name="Group 20">
            <a:extLst>
              <a:ext uri="{FF2B5EF4-FFF2-40B4-BE49-F238E27FC236}">
                <a16:creationId xmlns:a16="http://schemas.microsoft.com/office/drawing/2014/main" id="{0584A13D-7E46-4A21-A783-5AF69D2472DB}"/>
              </a:ext>
            </a:extLst>
          </p:cNvPr>
          <p:cNvGrpSpPr/>
          <p:nvPr/>
        </p:nvGrpSpPr>
        <p:grpSpPr>
          <a:xfrm>
            <a:off x="7598942" y="4514850"/>
            <a:ext cx="1041400" cy="264552"/>
            <a:chOff x="588372" y="3575050"/>
            <a:chExt cx="1332706" cy="338554"/>
          </a:xfrm>
        </p:grpSpPr>
        <p:sp>
          <p:nvSpPr>
            <p:cNvPr id="28" name="Rectangle 21">
              <a:extLst>
                <a:ext uri="{FF2B5EF4-FFF2-40B4-BE49-F238E27FC236}">
                  <a16:creationId xmlns:a16="http://schemas.microsoft.com/office/drawing/2014/main" id="{D05E77DE-F9A3-4368-A9EA-3191B5DD3F1B}"/>
                </a:ext>
              </a:extLst>
            </p:cNvPr>
            <p:cNvSpPr/>
            <p:nvPr/>
          </p:nvSpPr>
          <p:spPr>
            <a:xfrm>
              <a:off x="1092200" y="3575050"/>
              <a:ext cx="338554" cy="33855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9" name="Rectangle 22">
              <a:extLst>
                <a:ext uri="{FF2B5EF4-FFF2-40B4-BE49-F238E27FC236}">
                  <a16:creationId xmlns:a16="http://schemas.microsoft.com/office/drawing/2014/main" id="{69F31235-68C1-4EF9-B07B-F6323DC9D4A6}"/>
                </a:ext>
              </a:extLst>
            </p:cNvPr>
            <p:cNvSpPr/>
            <p:nvPr/>
          </p:nvSpPr>
          <p:spPr>
            <a:xfrm>
              <a:off x="1582524" y="3575050"/>
              <a:ext cx="338554" cy="33855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30" name="Rectangle 23">
              <a:extLst>
                <a:ext uri="{FF2B5EF4-FFF2-40B4-BE49-F238E27FC236}">
                  <a16:creationId xmlns:a16="http://schemas.microsoft.com/office/drawing/2014/main" id="{3AD11CB8-EFD4-46FB-9284-7B151FA706F5}"/>
                </a:ext>
              </a:extLst>
            </p:cNvPr>
            <p:cNvSpPr/>
            <p:nvPr/>
          </p:nvSpPr>
          <p:spPr>
            <a:xfrm>
              <a:off x="588372" y="3575050"/>
              <a:ext cx="338554" cy="338554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pic>
        <p:nvPicPr>
          <p:cNvPr id="4" name="Obraz 3">
            <a:extLst>
              <a:ext uri="{FF2B5EF4-FFF2-40B4-BE49-F238E27FC236}">
                <a16:creationId xmlns:a16="http://schemas.microsoft.com/office/drawing/2014/main" id="{AB797448-2205-C418-133B-12B14F1553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30" y="3820399"/>
            <a:ext cx="919005" cy="919005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09BE54F3-1B45-5136-75C7-B9FD4EB984E6}"/>
              </a:ext>
            </a:extLst>
          </p:cNvPr>
          <p:cNvSpPr txBox="1">
            <a:spLocks/>
          </p:cNvSpPr>
          <p:nvPr/>
        </p:nvSpPr>
        <p:spPr>
          <a:xfrm>
            <a:off x="1459438" y="2283977"/>
            <a:ext cx="1372056" cy="15904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</a:pPr>
            <a:r>
              <a:rPr lang="en-US" sz="1000" b="1" dirty="0">
                <a:solidFill>
                  <a:srgbClr val="4D4D4D"/>
                </a:solidFill>
                <a:latin typeface="Lato Light" panose="020F0302020204030203" pitchFamily="34" charset="-18"/>
                <a:cs typeface="Oswald Regular"/>
              </a:rPr>
              <a:t>EDInet Marketplace</a:t>
            </a:r>
            <a:r>
              <a:rPr lang="pl-PL" sz="1000" b="1" dirty="0">
                <a:solidFill>
                  <a:srgbClr val="4D4D4D"/>
                </a:solidFill>
                <a:latin typeface="Lato Light" panose="020F0302020204030203" pitchFamily="34" charset="-18"/>
                <a:cs typeface="Oswald Regular"/>
              </a:rPr>
              <a:t> </a:t>
            </a:r>
          </a:p>
          <a:p>
            <a:pPr algn="l">
              <a:lnSpc>
                <a:spcPct val="110000"/>
              </a:lnSpc>
            </a:pPr>
            <a:endParaRPr lang="pl-PL" sz="900" b="1" dirty="0">
              <a:solidFill>
                <a:srgbClr val="949494"/>
              </a:solidFill>
              <a:latin typeface="Lato Light" panose="020F0302020204030203" pitchFamily="34" charset="-18"/>
              <a:cs typeface="Oswald Light"/>
            </a:endParaRPr>
          </a:p>
          <a:p>
            <a:pPr algn="l">
              <a:lnSpc>
                <a:spcPct val="110000"/>
              </a:lnSpc>
            </a:pPr>
            <a:r>
              <a:rPr lang="pl-PL" sz="800" dirty="0">
                <a:solidFill>
                  <a:srgbClr val="949494"/>
                </a:solidFill>
                <a:latin typeface="Lato Light" panose="020F0302020204030203" pitchFamily="34" charset="-18"/>
                <a:cs typeface="Oswald Light"/>
              </a:rPr>
              <a:t>E-Hurtownia: oferuje natychmiastowy dostęp do ciągle aktualizowanej bazy danych produktów online, gdzie firmy mogą realizować całe procesy od złożenia zamówienia po końcowa zapłatę. </a:t>
            </a:r>
            <a:endParaRPr lang="en-US" sz="800" dirty="0">
              <a:solidFill>
                <a:srgbClr val="949494"/>
              </a:solidFill>
              <a:latin typeface="Lato Light" panose="020F0302020204030203" pitchFamily="34" charset="-18"/>
              <a:cs typeface="Oswald Light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7CA188A0-EBFB-1A41-221C-14D8BE517364}"/>
              </a:ext>
            </a:extLst>
          </p:cNvPr>
          <p:cNvSpPr txBox="1">
            <a:spLocks/>
          </p:cNvSpPr>
          <p:nvPr/>
        </p:nvSpPr>
        <p:spPr>
          <a:xfrm>
            <a:off x="2519903" y="4019550"/>
            <a:ext cx="3411140" cy="8687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</a:pPr>
            <a:r>
              <a:rPr lang="pl-PL" sz="800" dirty="0">
                <a:solidFill>
                  <a:srgbClr val="949494"/>
                </a:solidFill>
                <a:latin typeface="Lato Light" panose="020F0302020204030203" pitchFamily="34" charset="-18"/>
                <a:cs typeface="Oswald Light"/>
              </a:rPr>
              <a:t>Technologia kompletacji głosowej voice picking, to innowacyjna metoda wspomagająca pracę pracowników magazynowych w komunikacji z systemem.</a:t>
            </a:r>
            <a:endParaRPr lang="en-US" sz="800" dirty="0">
              <a:solidFill>
                <a:srgbClr val="949494"/>
              </a:solidFill>
              <a:latin typeface="Lato Light" panose="020F0302020204030203" pitchFamily="34" charset="-18"/>
              <a:cs typeface="Oswald Light"/>
            </a:endParaRPr>
          </a:p>
        </p:txBody>
      </p:sp>
    </p:spTree>
    <p:extLst>
      <p:ext uri="{BB962C8B-B14F-4D97-AF65-F5344CB8AC3E}">
        <p14:creationId xmlns:p14="http://schemas.microsoft.com/office/powerpoint/2010/main" val="20160470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83" grpId="0"/>
      <p:bldP spid="85" grpId="0"/>
      <p:bldP spid="25" grpId="0" animBg="1"/>
      <p:bldP spid="10" grpId="0"/>
      <p:bldP spid="15" grpId="0"/>
      <p:bldP spid="20" grpId="0"/>
      <p:bldP spid="22" grpId="0"/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4" name="Rounded Rectangle 9">
            <a:extLst>
              <a:ext uri="{FF2B5EF4-FFF2-40B4-BE49-F238E27FC236}">
                <a16:creationId xmlns:a16="http://schemas.microsoft.com/office/drawing/2014/main" id="{4B5A7FA0-1D36-4E7F-8841-84C2D3C85E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60891" y="1012143"/>
            <a:ext cx="1281120" cy="230832"/>
          </a:xfrm>
          <a:prstGeom prst="roundRect">
            <a:avLst>
              <a:gd name="adj" fmla="val 0"/>
            </a:avLst>
          </a:prstGeom>
          <a:solidFill>
            <a:srgbClr val="47A83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pl-PL" altLang="pl-PL" sz="900" dirty="0">
                <a:solidFill>
                  <a:schemeClr val="bg1"/>
                </a:solidFill>
                <a:latin typeface="Signika Negative"/>
                <a:cs typeface="Tahoma" panose="020B0604030504040204" pitchFamily="34" charset="0"/>
              </a:rPr>
              <a:t>Kompletne rozwiązanie</a:t>
            </a:r>
            <a:endParaRPr lang="en-JM" altLang="pl-PL" sz="900" dirty="0">
              <a:solidFill>
                <a:schemeClr val="bg1"/>
              </a:solidFill>
              <a:latin typeface="Signika Negative"/>
              <a:cs typeface="Tahoma" panose="020B0604030504040204" pitchFamily="34" charset="0"/>
            </a:endParaRPr>
          </a:p>
        </p:txBody>
      </p:sp>
      <p:sp>
        <p:nvSpPr>
          <p:cNvPr id="63496" name="Rectangle 11">
            <a:extLst>
              <a:ext uri="{FF2B5EF4-FFF2-40B4-BE49-F238E27FC236}">
                <a16:creationId xmlns:a16="http://schemas.microsoft.com/office/drawing/2014/main" id="{BC506A7E-0CC0-4775-A22B-B5E6BD2DE5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43725" y="1886464"/>
            <a:ext cx="1956197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just"/>
            <a:r>
              <a:rPr lang="pl-PL" sz="800" dirty="0">
                <a:solidFill>
                  <a:srgbClr val="8D8D8D"/>
                </a:solidFill>
                <a:latin typeface="Lato Light" panose="020F0302020204030203" pitchFamily="34" charset="-18"/>
              </a:rPr>
              <a:t>Wykorzystanie przez nas systemu to przede wszystkim: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pl-PL" sz="800" dirty="0">
                <a:solidFill>
                  <a:srgbClr val="8D8D8D"/>
                </a:solidFill>
                <a:latin typeface="Lato Light" panose="020F0302020204030203" pitchFamily="34" charset="-18"/>
              </a:rPr>
              <a:t>Zwiększenie wydajności pracy pracowników,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pl-PL" sz="800" dirty="0">
                <a:solidFill>
                  <a:srgbClr val="8D8D8D"/>
                </a:solidFill>
                <a:latin typeface="Lato Light" panose="020F0302020204030203" pitchFamily="34" charset="-18"/>
              </a:rPr>
              <a:t>Ograniczenie kosztów związanych ze sprzedażą i logistyką,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pl-PL" sz="800" dirty="0">
                <a:solidFill>
                  <a:srgbClr val="8D8D8D"/>
                </a:solidFill>
                <a:latin typeface="Lato Light" panose="020F0302020204030203" pitchFamily="34" charset="-18"/>
              </a:rPr>
              <a:t>Lepsze wykorzystanie zasobów przedsiębiorstwa,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pl-PL" sz="800" dirty="0">
                <a:solidFill>
                  <a:srgbClr val="8D8D8D"/>
                </a:solidFill>
                <a:latin typeface="Lato Light" panose="020F0302020204030203" pitchFamily="34" charset="-18"/>
              </a:rPr>
              <a:t>Skrócenie czasu obsługi klienta,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pl-PL" sz="800" dirty="0">
                <a:solidFill>
                  <a:srgbClr val="8D8D8D"/>
                </a:solidFill>
                <a:latin typeface="Lato Light" panose="020F0302020204030203" pitchFamily="34" charset="-18"/>
              </a:rPr>
              <a:t>Natychmiastowy dostęp do potrzebnych danych z każdego miejsca i o każdej porze,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pl-PL" sz="800" dirty="0">
                <a:solidFill>
                  <a:srgbClr val="8D8D8D"/>
                </a:solidFill>
                <a:latin typeface="Lato Light" panose="020F0302020204030203" pitchFamily="34" charset="-18"/>
              </a:rPr>
              <a:t>Usprawnienie obiegu informacji w firmie,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pl-PL" sz="800" dirty="0">
                <a:solidFill>
                  <a:srgbClr val="8D8D8D"/>
                </a:solidFill>
                <a:latin typeface="Lato Light" panose="020F0302020204030203" pitchFamily="34" charset="-18"/>
              </a:rPr>
              <a:t>Szybkie podejmowanie decyzji. </a:t>
            </a:r>
            <a:endParaRPr lang="en-US" sz="800" dirty="0">
              <a:solidFill>
                <a:srgbClr val="8D8D8D"/>
              </a:solidFill>
              <a:latin typeface="Lato Light" panose="020F0302020204030203" pitchFamily="34" charset="-18"/>
            </a:endParaRPr>
          </a:p>
        </p:txBody>
      </p:sp>
      <p:sp>
        <p:nvSpPr>
          <p:cNvPr id="23" name="Rectangle 11">
            <a:extLst>
              <a:ext uri="{FF2B5EF4-FFF2-40B4-BE49-F238E27FC236}">
                <a16:creationId xmlns:a16="http://schemas.microsoft.com/office/drawing/2014/main" id="{50766942-611E-4CA9-84EB-AF3CA34C25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725" y="1702415"/>
            <a:ext cx="2038350" cy="2185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 eaLnBrk="0" hangingPunct="0"/>
            <a:r>
              <a:rPr lang="pl-PL" sz="800" b="1" dirty="0">
                <a:solidFill>
                  <a:srgbClr val="E20613"/>
                </a:solidFill>
                <a:latin typeface="Lato Light" panose="020F0302020204030203" pitchFamily="34" charset="-18"/>
                <a:ea typeface="MS PGothic" panose="020B0600070205080204" pitchFamily="34" charset="-128"/>
              </a:rPr>
              <a:t>Comarch CDN XL </a:t>
            </a:r>
            <a:r>
              <a:rPr lang="pl-PL" sz="800" dirty="0">
                <a:solidFill>
                  <a:srgbClr val="8D8D8D"/>
                </a:solidFill>
                <a:latin typeface="Lato Light" panose="020F0302020204030203" pitchFamily="34" charset="-18"/>
                <a:ea typeface="MS PGothic" panose="020B0600070205080204" pitchFamily="34" charset="-128"/>
              </a:rPr>
              <a:t>to wielomodułowy,</a:t>
            </a:r>
            <a:br>
              <a:rPr lang="pl-PL" sz="800" dirty="0">
                <a:solidFill>
                  <a:srgbClr val="8D8D8D"/>
                </a:solidFill>
                <a:latin typeface="Lato Light" panose="020F0302020204030203" pitchFamily="34" charset="-18"/>
                <a:ea typeface="MS PGothic" panose="020B0600070205080204" pitchFamily="34" charset="-128"/>
              </a:rPr>
            </a:br>
            <a:r>
              <a:rPr lang="pl-PL" sz="800" dirty="0">
                <a:solidFill>
                  <a:srgbClr val="8D8D8D"/>
                </a:solidFill>
                <a:latin typeface="Lato Light" panose="020F0302020204030203" pitchFamily="34" charset="-18"/>
                <a:ea typeface="MS PGothic" panose="020B0600070205080204" pitchFamily="34" charset="-128"/>
              </a:rPr>
              <a:t>w pełni zintegrowany system informatyczny klasy ERP dedykowany średnim i dużym firmom handlowym, produkcyjnym oraz usługowym. </a:t>
            </a:r>
          </a:p>
          <a:p>
            <a:pPr algn="just" eaLnBrk="0" hangingPunct="0"/>
            <a:endParaRPr lang="pl-PL" sz="800" dirty="0">
              <a:solidFill>
                <a:srgbClr val="8D8D8D"/>
              </a:solidFill>
              <a:latin typeface="Lato Light" panose="020F0302020204030203" pitchFamily="34" charset="-18"/>
              <a:ea typeface="MS PGothic" panose="020B0600070205080204" pitchFamily="34" charset="-128"/>
            </a:endParaRPr>
          </a:p>
          <a:p>
            <a:pPr algn="just" eaLnBrk="0" hangingPunct="0"/>
            <a:r>
              <a:rPr lang="pl-PL" sz="800" dirty="0">
                <a:solidFill>
                  <a:srgbClr val="8D8D8D"/>
                </a:solidFill>
                <a:latin typeface="Lato Light" panose="020F0302020204030203" pitchFamily="34" charset="-18"/>
                <a:ea typeface="MS PGothic" panose="020B0600070205080204" pitchFamily="34" charset="-128"/>
              </a:rPr>
              <a:t>Dzięki rozbudowanej funkcjonalności zapewnia pełne wsparcie i automatyzację procesów biznesowych w przedsiębiorstwie. </a:t>
            </a:r>
          </a:p>
          <a:p>
            <a:pPr algn="just" eaLnBrk="0" hangingPunct="0"/>
            <a:br>
              <a:rPr lang="pl-PL" sz="800" dirty="0">
                <a:solidFill>
                  <a:srgbClr val="8D8D8D"/>
                </a:solidFill>
                <a:latin typeface="Lato Light" panose="020F0302020204030203" pitchFamily="34" charset="-18"/>
                <a:ea typeface="MS PGothic" panose="020B0600070205080204" pitchFamily="34" charset="-128"/>
              </a:rPr>
            </a:br>
            <a:r>
              <a:rPr lang="pl-PL" sz="800" dirty="0">
                <a:solidFill>
                  <a:srgbClr val="8D8D8D"/>
                </a:solidFill>
                <a:latin typeface="Lato Light" panose="020F0302020204030203" pitchFamily="34" charset="-18"/>
                <a:ea typeface="MS PGothic" panose="020B0600070205080204" pitchFamily="34" charset="-128"/>
              </a:rPr>
              <a:t>Oprogramowanie doskonale wspiera pracę przedstawicieli handlowych, akwizytorów oraz oddziałów przedsiębiorstwa. </a:t>
            </a:r>
            <a:br>
              <a:rPr lang="pl-PL" sz="800" dirty="0">
                <a:solidFill>
                  <a:srgbClr val="8D8D8D"/>
                </a:solidFill>
                <a:latin typeface="Lato Light" panose="020F0302020204030203" pitchFamily="34" charset="-18"/>
                <a:ea typeface="MS PGothic" panose="020B0600070205080204" pitchFamily="34" charset="-128"/>
              </a:rPr>
            </a:br>
            <a:r>
              <a:rPr lang="pl-PL" sz="800" dirty="0">
                <a:solidFill>
                  <a:srgbClr val="8D8D8D"/>
                </a:solidFill>
                <a:latin typeface="Lato Light" panose="020F0302020204030203" pitchFamily="34" charset="-18"/>
                <a:ea typeface="MS PGothic" panose="020B0600070205080204" pitchFamily="34" charset="-128"/>
              </a:rPr>
              <a:t>Comarch CDN XL pozwala na wykorzystanie nowoczesnych form handlu elektronicznego poprzez współpracę z systemami </a:t>
            </a:r>
            <a:br>
              <a:rPr lang="pl-PL" sz="800" dirty="0">
                <a:solidFill>
                  <a:srgbClr val="8D8D8D"/>
                </a:solidFill>
                <a:latin typeface="Lato Light" panose="020F0302020204030203" pitchFamily="34" charset="-18"/>
                <a:ea typeface="MS PGothic" panose="020B0600070205080204" pitchFamily="34" charset="-128"/>
              </a:rPr>
            </a:br>
            <a:r>
              <a:rPr lang="pl-PL" sz="800" dirty="0">
                <a:solidFill>
                  <a:srgbClr val="8D8D8D"/>
                </a:solidFill>
                <a:latin typeface="Lato Light" panose="020F0302020204030203" pitchFamily="34" charset="-18"/>
                <a:ea typeface="MS PGothic" panose="020B0600070205080204" pitchFamily="34" charset="-128"/>
              </a:rPr>
              <a:t>EDI (Electronic Data Interchange). </a:t>
            </a:r>
          </a:p>
        </p:txBody>
      </p:sp>
      <p:pic>
        <p:nvPicPr>
          <p:cNvPr id="16" name="Symbol zastępczy obrazu 15">
            <a:extLst>
              <a:ext uri="{FF2B5EF4-FFF2-40B4-BE49-F238E27FC236}">
                <a16:creationId xmlns:a16="http://schemas.microsoft.com/office/drawing/2014/main" id="{24A307B6-6882-C650-9BC9-E76ED3584012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12" b="5412"/>
          <a:stretch>
            <a:fillRect/>
          </a:stretch>
        </p:blipFill>
        <p:spPr/>
      </p:pic>
      <p:sp>
        <p:nvSpPr>
          <p:cNvPr id="63489" name="Title 1">
            <a:extLst>
              <a:ext uri="{FF2B5EF4-FFF2-40B4-BE49-F238E27FC236}">
                <a16:creationId xmlns:a16="http://schemas.microsoft.com/office/drawing/2014/main" id="{142F7839-6BDA-4C5C-AAC2-070E0C371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pl-PL" sz="2000" dirty="0">
                <a:latin typeface="Montserrat" panose="00000500000000000000" pitchFamily="2" charset="0"/>
                <a:ea typeface="+mn-ea"/>
                <a:cs typeface="+mn-cs"/>
              </a:rPr>
              <a:t>COMARCH ERP XL</a:t>
            </a:r>
            <a:endParaRPr lang="en-US" altLang="pl-PL" sz="2000" dirty="0"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D9789814-756B-4F04-ADEF-911E548229B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noFill/>
        </p:spPr>
        <p:txBody>
          <a:bodyPr vert="horz" wrap="square" lIns="91440" tIns="45720" rIns="91440" bIns="45720" rtlCol="0">
            <a:spAutoFit/>
          </a:bodyPr>
          <a:lstStyle/>
          <a:p>
            <a:r>
              <a:rPr lang="pl-PL" sz="1100" b="1" dirty="0">
                <a:solidFill>
                  <a:srgbClr val="E1071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Handel i dystrybucja</a:t>
            </a:r>
          </a:p>
        </p:txBody>
      </p:sp>
      <p:pic>
        <p:nvPicPr>
          <p:cNvPr id="25" name="Obraz 24">
            <a:extLst>
              <a:ext uri="{FF2B5EF4-FFF2-40B4-BE49-F238E27FC236}">
                <a16:creationId xmlns:a16="http://schemas.microsoft.com/office/drawing/2014/main" id="{48409D91-18DA-43C4-9EE0-9D147F1C17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502" y="83132"/>
            <a:ext cx="1451509" cy="1000125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EFC00726-D146-49C2-9378-398EB8C48D57}"/>
              </a:ext>
            </a:extLst>
          </p:cNvPr>
          <p:cNvSpPr txBox="1"/>
          <p:nvPr/>
        </p:nvSpPr>
        <p:spPr>
          <a:xfrm>
            <a:off x="6398271" y="3271971"/>
            <a:ext cx="198538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b="1" dirty="0">
                <a:solidFill>
                  <a:schemeClr val="bg1"/>
                </a:solidFill>
                <a:latin typeface="Montserrat" panose="00000500000000000000" pitchFamily="2" charset="0"/>
              </a:rPr>
              <a:t>POLSKIE KORZENIE. POLSKI KAPITAŁ</a:t>
            </a:r>
            <a:endParaRPr lang="en-ID" sz="1050" b="1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BB2A686-923A-4070-B13C-BB8784F17ED4}"/>
              </a:ext>
            </a:extLst>
          </p:cNvPr>
          <p:cNvSpPr txBox="1"/>
          <p:nvPr/>
        </p:nvSpPr>
        <p:spPr>
          <a:xfrm>
            <a:off x="6398271" y="3596408"/>
            <a:ext cx="2197089" cy="4481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825" dirty="0">
                <a:solidFill>
                  <a:schemeClr val="bg1">
                    <a:lumMod val="85000"/>
                  </a:schemeClr>
                </a:solidFill>
                <a:latin typeface="Lato" panose="020F0502020204030203" pitchFamily="34" charset="0"/>
              </a:rPr>
              <a:t>Ponad 30 Lat Doświadczenia. </a:t>
            </a:r>
          </a:p>
          <a:p>
            <a:pPr>
              <a:lnSpc>
                <a:spcPct val="150000"/>
              </a:lnSpc>
            </a:pPr>
            <a:r>
              <a:rPr lang="pl-PL" sz="825" dirty="0">
                <a:solidFill>
                  <a:schemeClr val="bg1">
                    <a:lumMod val="85000"/>
                  </a:schemeClr>
                </a:solidFill>
                <a:latin typeface="Lato" panose="020F0502020204030203" pitchFamily="34" charset="0"/>
              </a:rPr>
              <a:t>Własna flota, 12 centrów logistycznych</a:t>
            </a:r>
            <a:r>
              <a:rPr lang="en-GB" sz="825" dirty="0">
                <a:solidFill>
                  <a:schemeClr val="bg1">
                    <a:lumMod val="85000"/>
                  </a:schemeClr>
                </a:solidFill>
                <a:latin typeface="Lato" panose="020F0502020204030203" pitchFamily="34" charset="0"/>
              </a:rPr>
              <a:t>.</a:t>
            </a:r>
            <a:endParaRPr lang="id-ID" sz="825" dirty="0">
              <a:solidFill>
                <a:schemeClr val="bg1">
                  <a:lumMod val="85000"/>
                </a:schemeClr>
              </a:solidFill>
              <a:latin typeface="Lato" panose="020F0502020204030203" pitchFamily="34" charset="0"/>
            </a:endParaRPr>
          </a:p>
        </p:txBody>
      </p:sp>
      <p:pic>
        <p:nvPicPr>
          <p:cNvPr id="2" name="Symbol zastępczy obrazu 1">
            <a:extLst>
              <a:ext uri="{FF2B5EF4-FFF2-40B4-BE49-F238E27FC236}">
                <a16:creationId xmlns:a16="http://schemas.microsoft.com/office/drawing/2014/main" id="{E60AE70E-5F7F-F2F3-46AE-ECDD3984B70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79" b="31479"/>
          <a:stretch/>
        </p:blipFill>
        <p:spPr>
          <a:xfrm>
            <a:off x="0" y="0"/>
            <a:ext cx="9144000" cy="225742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TEDI_film_19.01.2022_lowres">
            <a:hlinkClick r:id="" action="ppaction://media"/>
            <a:extLst>
              <a:ext uri="{FF2B5EF4-FFF2-40B4-BE49-F238E27FC236}">
                <a16:creationId xmlns:a16="http://schemas.microsoft.com/office/drawing/2014/main" id="{AC0E8D8E-2084-97FD-5B6F-0EAF66C17AE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1340" y="1156996"/>
            <a:ext cx="5112367" cy="2826600"/>
          </a:xfrm>
          <a:prstGeom prst="rect">
            <a:avLst/>
          </a:prstGeom>
        </p:spPr>
      </p:pic>
      <p:sp>
        <p:nvSpPr>
          <p:cNvPr id="11" name="Prostokąt 10">
            <a:extLst>
              <a:ext uri="{FF2B5EF4-FFF2-40B4-BE49-F238E27FC236}">
                <a16:creationId xmlns:a16="http://schemas.microsoft.com/office/drawing/2014/main" id="{FB9B3A99-D1A0-7860-683E-912A48E78E71}"/>
              </a:ext>
            </a:extLst>
          </p:cNvPr>
          <p:cNvSpPr/>
          <p:nvPr/>
        </p:nvSpPr>
        <p:spPr>
          <a:xfrm>
            <a:off x="584931" y="1166254"/>
            <a:ext cx="5088776" cy="2826600"/>
          </a:xfrm>
          <a:prstGeom prst="rect">
            <a:avLst/>
          </a:prstGeom>
          <a:solidFill>
            <a:srgbClr val="1A283C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054E7893-C8E6-A866-B24A-0A5A1D47F6EA}"/>
              </a:ext>
            </a:extLst>
          </p:cNvPr>
          <p:cNvSpPr/>
          <p:nvPr/>
        </p:nvSpPr>
        <p:spPr>
          <a:xfrm>
            <a:off x="561340" y="1150646"/>
            <a:ext cx="5130069" cy="2842208"/>
          </a:xfrm>
          <a:prstGeom prst="rect">
            <a:avLst/>
          </a:prstGeom>
          <a:noFill/>
          <a:ln w="53975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30" name="Obraz 29">
            <a:hlinkClick r:id="rId6" tooltip="WWW.KOMPANIADYSTRYBUCYJNA"/>
            <a:extLst>
              <a:ext uri="{FF2B5EF4-FFF2-40B4-BE49-F238E27FC236}">
                <a16:creationId xmlns:a16="http://schemas.microsoft.com/office/drawing/2014/main" id="{7FC78670-BCBB-8233-8FF3-165BFE65079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1418" b="49995"/>
          <a:stretch/>
        </p:blipFill>
        <p:spPr>
          <a:xfrm>
            <a:off x="6477000" y="819150"/>
            <a:ext cx="1696230" cy="80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027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36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showWhenStopped="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9" grpId="0"/>
      <p:bldP spid="23" grpId="0"/>
      <p:bldP spid="11" grpId="0" animBg="1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28"/>
          <p:cNvSpPr txBox="1"/>
          <p:nvPr/>
        </p:nvSpPr>
        <p:spPr>
          <a:xfrm>
            <a:off x="5562600" y="1352550"/>
            <a:ext cx="32461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900" dirty="0">
                <a:solidFill>
                  <a:schemeClr val="bg1"/>
                </a:solidFill>
                <a:latin typeface="Lato Light" panose="020F0302020204030203" pitchFamily="34" charset="-18"/>
              </a:rPr>
              <a:t>MOBIUS SFA (Sales Force Automation) to narzędzia przeznaczone do wspomagania pracy handlowców pracujących „w drodze” </a:t>
            </a:r>
            <a:br>
              <a:rPr lang="pl-PL" sz="900" dirty="0">
                <a:solidFill>
                  <a:schemeClr val="bg1"/>
                </a:solidFill>
                <a:latin typeface="Lato Light" panose="020F0302020204030203" pitchFamily="34" charset="-18"/>
              </a:rPr>
            </a:br>
            <a:r>
              <a:rPr lang="pl-PL" sz="900" dirty="0">
                <a:solidFill>
                  <a:schemeClr val="bg1"/>
                </a:solidFill>
                <a:latin typeface="Lato Light" panose="020F0302020204030203" pitchFamily="34" charset="-18"/>
              </a:rPr>
              <a:t>i “w terenie”.  W tej konfiguracji MOBIUS jest kompleksowym rozwiązaniem dedykowanym przede wszystkim (ale nie tylko) dla branży produktów szybko rotujących. Główne zadania realizowane przez MOBIUS SFA to obsługa funkcji sprzedażowych w terenie oraz pomocniczych: serwisowych, </a:t>
            </a:r>
            <a:r>
              <a:rPr lang="pl-PL" sz="900" dirty="0" err="1">
                <a:solidFill>
                  <a:schemeClr val="bg1"/>
                </a:solidFill>
                <a:latin typeface="Lato Light" panose="020F0302020204030203" pitchFamily="34" charset="-18"/>
              </a:rPr>
              <a:t>merchandisingowych</a:t>
            </a:r>
            <a:r>
              <a:rPr lang="pl-PL" sz="900" dirty="0">
                <a:solidFill>
                  <a:schemeClr val="bg1"/>
                </a:solidFill>
                <a:latin typeface="Lato Light" panose="020F0302020204030203" pitchFamily="34" charset="-18"/>
              </a:rPr>
              <a:t>, ankietowych, raportowych.</a:t>
            </a:r>
            <a:endParaRPr lang="en-US" sz="900" dirty="0">
              <a:solidFill>
                <a:schemeClr val="bg1"/>
              </a:solidFill>
              <a:latin typeface="Lato Light" panose="020F0302020204030203" pitchFamily="34" charset="-18"/>
            </a:endParaRPr>
          </a:p>
        </p:txBody>
      </p:sp>
      <p:sp>
        <p:nvSpPr>
          <p:cNvPr id="8" name="Tytuł 11">
            <a:extLst>
              <a:ext uri="{FF2B5EF4-FFF2-40B4-BE49-F238E27FC236}">
                <a16:creationId xmlns:a16="http://schemas.microsoft.com/office/drawing/2014/main" id="{485F7783-484A-464D-8B34-C6AFD044E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pl-PL" sz="2000" dirty="0">
                <a:latin typeface="Montserrat" panose="00000500000000000000" pitchFamily="2" charset="0"/>
                <a:ea typeface="+mn-ea"/>
                <a:cs typeface="+mn-cs"/>
              </a:rPr>
              <a:t>MOBIUS SFA i CRM</a:t>
            </a:r>
          </a:p>
        </p:txBody>
      </p:sp>
      <p:sp>
        <p:nvSpPr>
          <p:cNvPr id="10" name="Symbol zastępczy tekstu 12">
            <a:extLst>
              <a:ext uri="{FF2B5EF4-FFF2-40B4-BE49-F238E27FC236}">
                <a16:creationId xmlns:a16="http://schemas.microsoft.com/office/drawing/2014/main" id="{8777D31C-2289-4053-8B3B-8F41A080CDD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noFill/>
        </p:spPr>
        <p:txBody>
          <a:bodyPr vert="horz" wrap="square" lIns="91440" tIns="45720" rIns="91440" bIns="45720" rtlCol="0">
            <a:spAutoFit/>
          </a:bodyPr>
          <a:lstStyle/>
          <a:p>
            <a:r>
              <a:rPr lang="pl-PL" sz="1100" dirty="0">
                <a:solidFill>
                  <a:srgbClr val="E1071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Zaawansowana platforma handlu detalicznego B2B (Business to Business). 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06E227EA-09F4-4773-914D-CD6BF2E1EA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93" r="108" b="16253"/>
          <a:stretch/>
        </p:blipFill>
        <p:spPr>
          <a:xfrm>
            <a:off x="0" y="0"/>
            <a:ext cx="5334000" cy="5143500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BDBE4483-57C0-49E5-B4FF-4D516E0017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3867150"/>
            <a:ext cx="2815126" cy="953153"/>
          </a:xfrm>
          <a:prstGeom prst="rect">
            <a:avLst/>
          </a:prstGeom>
        </p:spPr>
      </p:pic>
      <p:sp>
        <p:nvSpPr>
          <p:cNvPr id="17" name="TextBox 28">
            <a:extLst>
              <a:ext uri="{FF2B5EF4-FFF2-40B4-BE49-F238E27FC236}">
                <a16:creationId xmlns:a16="http://schemas.microsoft.com/office/drawing/2014/main" id="{BE540852-876A-4EA9-9AED-370C0287339F}"/>
              </a:ext>
            </a:extLst>
          </p:cNvPr>
          <p:cNvSpPr txBox="1"/>
          <p:nvPr/>
        </p:nvSpPr>
        <p:spPr>
          <a:xfrm>
            <a:off x="5562600" y="3028950"/>
            <a:ext cx="32461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900" dirty="0">
                <a:solidFill>
                  <a:schemeClr val="bg1"/>
                </a:solidFill>
                <a:latin typeface="Lato Light" panose="020F0302020204030203" pitchFamily="34" charset="-18"/>
              </a:rPr>
              <a:t>MOBIUS CRM (</a:t>
            </a:r>
            <a:r>
              <a:rPr lang="pl-PL" sz="900" dirty="0" err="1">
                <a:solidFill>
                  <a:schemeClr val="bg1"/>
                </a:solidFill>
                <a:latin typeface="Lato Light" panose="020F0302020204030203" pitchFamily="34" charset="-18"/>
              </a:rPr>
              <a:t>Customer</a:t>
            </a:r>
            <a:r>
              <a:rPr lang="pl-PL" sz="900" dirty="0">
                <a:solidFill>
                  <a:schemeClr val="bg1"/>
                </a:solidFill>
                <a:latin typeface="Lato Light" panose="020F0302020204030203" pitchFamily="34" charset="-18"/>
              </a:rPr>
              <a:t> </a:t>
            </a:r>
            <a:r>
              <a:rPr lang="pl-PL" sz="900" dirty="0" err="1">
                <a:solidFill>
                  <a:schemeClr val="bg1"/>
                </a:solidFill>
                <a:latin typeface="Lato Light" panose="020F0302020204030203" pitchFamily="34" charset="-18"/>
              </a:rPr>
              <a:t>Relation</a:t>
            </a:r>
            <a:r>
              <a:rPr lang="pl-PL" sz="900" dirty="0">
                <a:solidFill>
                  <a:schemeClr val="bg1"/>
                </a:solidFill>
                <a:latin typeface="Lato Light" panose="020F0302020204030203" pitchFamily="34" charset="-18"/>
              </a:rPr>
              <a:t> Management) to system pozwalający na zarządzanie relacjami z klientami, w celu osiągnięcia długoterminowych korzyści dla firmy.</a:t>
            </a:r>
          </a:p>
          <a:p>
            <a:pPr algn="just"/>
            <a:r>
              <a:rPr lang="pl-PL" sz="900" dirty="0">
                <a:solidFill>
                  <a:schemeClr val="bg1"/>
                </a:solidFill>
                <a:latin typeface="Lato Light" panose="020F0302020204030203" pitchFamily="34" charset="-18"/>
              </a:rPr>
              <a:t>MOBIUS CRM monitoruje aktywność i zdolności nabywcze klientów, rozliczanie dokumentów handlowych, finansowych, serwisowych, a także narzuca poprawny schemat obsługi </a:t>
            </a:r>
            <a:br>
              <a:rPr lang="pl-PL" sz="900" dirty="0">
                <a:solidFill>
                  <a:schemeClr val="bg1"/>
                </a:solidFill>
                <a:latin typeface="Lato Light" panose="020F0302020204030203" pitchFamily="34" charset="-18"/>
              </a:rPr>
            </a:br>
            <a:r>
              <a:rPr lang="pl-PL" sz="900" dirty="0">
                <a:solidFill>
                  <a:schemeClr val="bg1"/>
                </a:solidFill>
                <a:latin typeface="Lato Light" panose="020F0302020204030203" pitchFamily="34" charset="-18"/>
              </a:rPr>
              <a:t>i spotkania, obserwację tendencji kształtowania się współpracy </a:t>
            </a:r>
            <a:br>
              <a:rPr lang="pl-PL" sz="900" dirty="0">
                <a:solidFill>
                  <a:schemeClr val="bg1"/>
                </a:solidFill>
                <a:latin typeface="Lato Light" panose="020F0302020204030203" pitchFamily="34" charset="-18"/>
              </a:rPr>
            </a:br>
            <a:r>
              <a:rPr lang="pl-PL" sz="900" dirty="0">
                <a:solidFill>
                  <a:schemeClr val="bg1"/>
                </a:solidFill>
                <a:latin typeface="Lato Light" panose="020F0302020204030203" pitchFamily="34" charset="-18"/>
              </a:rPr>
              <a:t>z klientami, w różnych okresach i perspektywach czasowych.</a:t>
            </a:r>
          </a:p>
        </p:txBody>
      </p:sp>
    </p:spTree>
    <p:extLst>
      <p:ext uri="{BB962C8B-B14F-4D97-AF65-F5344CB8AC3E}">
        <p14:creationId xmlns:p14="http://schemas.microsoft.com/office/powerpoint/2010/main" val="42624100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28"/>
          <p:cNvSpPr txBox="1"/>
          <p:nvPr/>
        </p:nvSpPr>
        <p:spPr>
          <a:xfrm>
            <a:off x="5562600" y="1352550"/>
            <a:ext cx="32461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800" dirty="0">
                <a:solidFill>
                  <a:schemeClr val="bg1"/>
                </a:solidFill>
                <a:latin typeface="Lato Light" panose="020F0302020204030203" pitchFamily="34" charset="-18"/>
              </a:rPr>
              <a:t>Klient oczekuje, że jego zlecenia będą poprawne, a dostawy odbywać się będą terminowo, pomimo zmian dokonywanych w ostatniej chwili, dużego natężenia ruchu czy awarii sprzętu. Rozwiązania ORTEC Routing optymalizują codzienne operacje poprzez dynamiczne harmonogramowanie dostaw, zasobów i załadunków. Pozwalają również na tworzenie planów sezonowych lub definiowanie wieloletnich strategii. Oprogramowanie do wyznaczania tras zapewnia różnorodne możliwości dla scenariuszy „co-jeżeli” (</a:t>
            </a:r>
            <a:r>
              <a:rPr lang="pl-PL" sz="800" dirty="0" err="1">
                <a:solidFill>
                  <a:schemeClr val="bg1"/>
                </a:solidFill>
                <a:latin typeface="Lato Light" panose="020F0302020204030203" pitchFamily="34" charset="-18"/>
              </a:rPr>
              <a:t>what-if</a:t>
            </a:r>
            <a:r>
              <a:rPr lang="pl-PL" sz="800" dirty="0">
                <a:solidFill>
                  <a:schemeClr val="bg1"/>
                </a:solidFill>
                <a:latin typeface="Lato Light" panose="020F0302020204030203" pitchFamily="34" charset="-18"/>
              </a:rPr>
              <a:t> </a:t>
            </a:r>
            <a:r>
              <a:rPr lang="pl-PL" sz="800" dirty="0" err="1">
                <a:solidFill>
                  <a:schemeClr val="bg1"/>
                </a:solidFill>
                <a:latin typeface="Lato Light" panose="020F0302020204030203" pitchFamily="34" charset="-18"/>
              </a:rPr>
              <a:t>scenarios</a:t>
            </a:r>
            <a:r>
              <a:rPr lang="pl-PL" sz="800" dirty="0">
                <a:solidFill>
                  <a:schemeClr val="bg1"/>
                </a:solidFill>
                <a:latin typeface="Lato Light" panose="020F0302020204030203" pitchFamily="34" charset="-18"/>
              </a:rPr>
              <a:t>), dostosowujące się do zmian zleceń z ostatniej chwili i decyzji merytorycznych dotyczących złożonych tras i dostaw. Wynik: optymalna realizacja procesu logistycznego. O każdej porze, w każdym ze scenariuszy. </a:t>
            </a:r>
          </a:p>
        </p:txBody>
      </p:sp>
      <p:sp>
        <p:nvSpPr>
          <p:cNvPr id="3" name="Tytuł 11">
            <a:extLst>
              <a:ext uri="{FF2B5EF4-FFF2-40B4-BE49-F238E27FC236}">
                <a16:creationId xmlns:a16="http://schemas.microsoft.com/office/drawing/2014/main" id="{8B22033A-1E1E-4FE7-BE42-03B60CBE0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pl-PL" sz="2000" dirty="0">
                <a:latin typeface="Montserrat" panose="00000500000000000000" pitchFamily="2" charset="0"/>
                <a:ea typeface="+mn-ea"/>
                <a:cs typeface="+mn-cs"/>
              </a:rPr>
              <a:t>ORTEC ROUTING</a:t>
            </a:r>
          </a:p>
        </p:txBody>
      </p:sp>
      <p:sp>
        <p:nvSpPr>
          <p:cNvPr id="4" name="Symbol zastępczy tekstu 12">
            <a:extLst>
              <a:ext uri="{FF2B5EF4-FFF2-40B4-BE49-F238E27FC236}">
                <a16:creationId xmlns:a16="http://schemas.microsoft.com/office/drawing/2014/main" id="{05B8F339-2104-44DA-8518-AE461AC6657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noFill/>
        </p:spPr>
        <p:txBody>
          <a:bodyPr vert="horz" wrap="square" lIns="91440" tIns="45720" rIns="91440" bIns="45720" rtlCol="0">
            <a:spAutoFit/>
          </a:bodyPr>
          <a:lstStyle/>
          <a:p>
            <a:r>
              <a:rPr lang="pl-PL" sz="1100" dirty="0">
                <a:solidFill>
                  <a:srgbClr val="E1071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Optymalizacja procesu logistycznego</a:t>
            </a: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E50F9176-7FE5-4F2E-BC14-9A63C7435E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0551"/>
            <a:ext cx="5334000" cy="3700272"/>
          </a:xfrm>
          <a:prstGeom prst="rect">
            <a:avLst/>
          </a:prstGeom>
        </p:spPr>
      </p:pic>
      <p:pic>
        <p:nvPicPr>
          <p:cNvPr id="20" name="Obraz 19">
            <a:extLst>
              <a:ext uri="{FF2B5EF4-FFF2-40B4-BE49-F238E27FC236}">
                <a16:creationId xmlns:a16="http://schemas.microsoft.com/office/drawing/2014/main" id="{F8F0A14F-7A1C-47C8-896F-DE2A76E7C4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285817"/>
            <a:ext cx="1545929" cy="525887"/>
          </a:xfrm>
          <a:prstGeom prst="rect">
            <a:avLst/>
          </a:prstGeom>
        </p:spPr>
      </p:pic>
      <p:sp>
        <p:nvSpPr>
          <p:cNvPr id="31" name="Prostokąt 30">
            <a:extLst>
              <a:ext uri="{FF2B5EF4-FFF2-40B4-BE49-F238E27FC236}">
                <a16:creationId xmlns:a16="http://schemas.microsoft.com/office/drawing/2014/main" id="{673CFC18-94C7-461C-A77C-4319C5B81B37}"/>
              </a:ext>
            </a:extLst>
          </p:cNvPr>
          <p:cNvSpPr/>
          <p:nvPr/>
        </p:nvSpPr>
        <p:spPr>
          <a:xfrm>
            <a:off x="1219200" y="3184018"/>
            <a:ext cx="4480302" cy="1838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sz="1100" dirty="0">
              <a:latin typeface="Lato" panose="020F0502020204030203" pitchFamily="34" charset="-18"/>
            </a:endParaRPr>
          </a:p>
          <a:p>
            <a:r>
              <a:rPr lang="pl-PL" sz="1600" b="1" dirty="0">
                <a:solidFill>
                  <a:srgbClr val="EF832E"/>
                </a:solidFill>
                <a:latin typeface="Lato" panose="020F0502020204030203" pitchFamily="34" charset="-18"/>
              </a:rPr>
              <a:t>Nowa jakość dystrybucji</a:t>
            </a:r>
          </a:p>
          <a:p>
            <a:endParaRPr lang="pl-PL" sz="1050" dirty="0">
              <a:latin typeface="Lato" panose="020F0502020204030203" pitchFamily="34" charset="-18"/>
            </a:endParaRPr>
          </a:p>
          <a:p>
            <a:pPr marL="171450" indent="-171450">
              <a:buBlip>
                <a:blip r:embed="rId4"/>
              </a:buBlip>
            </a:pPr>
            <a:r>
              <a:rPr lang="pl-PL" sz="900" dirty="0">
                <a:latin typeface="Lato" panose="020F0502020204030203" pitchFamily="34" charset="-18"/>
              </a:rPr>
              <a:t>Optymalizacja zaopatrzenia sklepów i dostaw</a:t>
            </a:r>
          </a:p>
          <a:p>
            <a:pPr marL="171450" indent="-171450">
              <a:buBlip>
                <a:blip r:embed="rId4"/>
              </a:buBlip>
            </a:pPr>
            <a:r>
              <a:rPr lang="pl-PL" sz="900" dirty="0">
                <a:latin typeface="Lato" panose="020F0502020204030203" pitchFamily="34" charset="-18"/>
              </a:rPr>
              <a:t>Zredukowanie liczby przejeżdżanych pustych kilometrów</a:t>
            </a:r>
          </a:p>
          <a:p>
            <a:pPr marL="171450" indent="-171450">
              <a:buBlip>
                <a:blip r:embed="rId4"/>
              </a:buBlip>
            </a:pPr>
            <a:r>
              <a:rPr lang="pl-PL" sz="900" dirty="0">
                <a:latin typeface="Lato" panose="020F0502020204030203" pitchFamily="34" charset="-18"/>
              </a:rPr>
              <a:t>Optymalizacja wykorzystania samochodów ciężarowych/naczep</a:t>
            </a:r>
          </a:p>
          <a:p>
            <a:pPr marL="171450" indent="-171450">
              <a:buBlip>
                <a:blip r:embed="rId4"/>
              </a:buBlip>
            </a:pPr>
            <a:r>
              <a:rPr lang="pl-PL" sz="900" dirty="0">
                <a:latin typeface="Lato" panose="020F0502020204030203" pitchFamily="34" charset="-18"/>
              </a:rPr>
              <a:t>Zarządzanie zamówieniami z wielu kanałów</a:t>
            </a:r>
          </a:p>
          <a:p>
            <a:pPr marL="171450" indent="-171450">
              <a:buBlip>
                <a:blip r:embed="rId4"/>
              </a:buBlip>
            </a:pPr>
            <a:r>
              <a:rPr lang="pl-PL" sz="900" dirty="0">
                <a:latin typeface="Lato" panose="020F0502020204030203" pitchFamily="34" charset="-18"/>
              </a:rPr>
              <a:t>Zarządzanie zmieniającym się popytem</a:t>
            </a:r>
          </a:p>
          <a:p>
            <a:pPr marL="171450" indent="-171450">
              <a:buBlip>
                <a:blip r:embed="rId4"/>
              </a:buBlip>
            </a:pPr>
            <a:r>
              <a:rPr lang="pl-PL" sz="900" dirty="0">
                <a:latin typeface="Lato" panose="020F0502020204030203" pitchFamily="34" charset="-18"/>
              </a:rPr>
              <a:t>Podniesienie poziomu obsługi klienta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pl-PL" sz="1050" dirty="0">
              <a:latin typeface="Lato" panose="020F0502020204030203" pitchFamily="34" charset="-18"/>
            </a:endParaRPr>
          </a:p>
          <a:p>
            <a:endParaRPr lang="pl-PL" sz="1100" dirty="0">
              <a:latin typeface="Lato" panose="020F0502020204030203" pitchFamily="34" charset="-18"/>
            </a:endParaRPr>
          </a:p>
        </p:txBody>
      </p:sp>
      <p:sp>
        <p:nvSpPr>
          <p:cNvPr id="32" name="Prostokąt 31">
            <a:extLst>
              <a:ext uri="{FF2B5EF4-FFF2-40B4-BE49-F238E27FC236}">
                <a16:creationId xmlns:a16="http://schemas.microsoft.com/office/drawing/2014/main" id="{B7179C9C-E4FD-43FA-A8A6-79A60EA0976F}"/>
              </a:ext>
            </a:extLst>
          </p:cNvPr>
          <p:cNvSpPr/>
          <p:nvPr/>
        </p:nvSpPr>
        <p:spPr>
          <a:xfrm>
            <a:off x="5585202" y="3305938"/>
            <a:ext cx="3581400" cy="14850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800" b="1" dirty="0">
                <a:solidFill>
                  <a:schemeClr val="bg1"/>
                </a:solidFill>
                <a:latin typeface="Lato Light" panose="020F0302020204030203" pitchFamily="34" charset="-18"/>
              </a:rPr>
              <a:t>Wdrożenie systemu to przede wszystkim: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800" dirty="0">
                <a:solidFill>
                  <a:schemeClr val="bg1"/>
                </a:solidFill>
                <a:latin typeface="Lato Light" panose="020F0302020204030203" pitchFamily="34" charset="-18"/>
              </a:rPr>
              <a:t>Dynamiczna optymalizacja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800" dirty="0">
                <a:solidFill>
                  <a:schemeClr val="bg1"/>
                </a:solidFill>
                <a:latin typeface="Lato Light" panose="020F0302020204030203" pitchFamily="34" charset="-18"/>
              </a:rPr>
              <a:t>Poprawa obsługi klienta i usprawnianie procesów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800" dirty="0">
                <a:solidFill>
                  <a:schemeClr val="bg1"/>
                </a:solidFill>
                <a:latin typeface="Lato Light" panose="020F0302020204030203" pitchFamily="34" charset="-18"/>
              </a:rPr>
              <a:t>Poprawa dostaw na czas o 30%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800" dirty="0">
                <a:solidFill>
                  <a:schemeClr val="bg1"/>
                </a:solidFill>
                <a:latin typeface="Lato Light" panose="020F0302020204030203" pitchFamily="34" charset="-18"/>
              </a:rPr>
              <a:t>Zwiększenie wykorzystania ciężarówek o 10%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800" dirty="0">
                <a:solidFill>
                  <a:schemeClr val="bg1"/>
                </a:solidFill>
                <a:latin typeface="Lato Light" panose="020F0302020204030203" pitchFamily="34" charset="-18"/>
              </a:rPr>
              <a:t>Ograniczenie kosztów siły roboczej o 30%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800" dirty="0">
                <a:solidFill>
                  <a:schemeClr val="bg1"/>
                </a:solidFill>
                <a:latin typeface="Lato Light" panose="020F0302020204030203" pitchFamily="34" charset="-18"/>
              </a:rPr>
              <a:t>Wdrożenie zrównoważonej strategii biznesowej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800" dirty="0">
                <a:solidFill>
                  <a:schemeClr val="bg1"/>
                </a:solidFill>
                <a:latin typeface="Lato Light" panose="020F0302020204030203" pitchFamily="34" charset="-18"/>
              </a:rPr>
              <a:t>Maksymalizacja wykorzystania zasobów transportowych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800" dirty="0">
                <a:solidFill>
                  <a:schemeClr val="bg1"/>
                </a:solidFill>
                <a:latin typeface="Lato Light" panose="020F0302020204030203" pitchFamily="34" charset="-18"/>
              </a:rPr>
              <a:t>Minimalizacja liczby jednostek spedycyjnych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800" dirty="0">
                <a:solidFill>
                  <a:schemeClr val="bg1"/>
                </a:solidFill>
                <a:latin typeface="Lato Light" panose="020F0302020204030203" pitchFamily="34" charset="-18"/>
              </a:rPr>
              <a:t>Ograniczenie czasu planowania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pl-PL" sz="1000" dirty="0">
              <a:latin typeface="Lato Light" panose="020F0302020204030203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4465236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1" grpId="0"/>
      <p:bldP spid="3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Obraz 37">
            <a:extLst>
              <a:ext uri="{FF2B5EF4-FFF2-40B4-BE49-F238E27FC236}">
                <a16:creationId xmlns:a16="http://schemas.microsoft.com/office/drawing/2014/main" id="{98F0EC9B-F552-4EDB-B682-20B292FB94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02"/>
          <a:stretch/>
        </p:blipFill>
        <p:spPr>
          <a:xfrm>
            <a:off x="1" y="-2157"/>
            <a:ext cx="5334000" cy="5143500"/>
          </a:xfrm>
          <a:prstGeom prst="rect">
            <a:avLst/>
          </a:prstGeom>
        </p:spPr>
      </p:pic>
      <p:sp>
        <p:nvSpPr>
          <p:cNvPr id="9" name="TextBox 28"/>
          <p:cNvSpPr txBox="1"/>
          <p:nvPr/>
        </p:nvSpPr>
        <p:spPr>
          <a:xfrm>
            <a:off x="5562600" y="1352550"/>
            <a:ext cx="324612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800" dirty="0">
                <a:solidFill>
                  <a:schemeClr val="bg1"/>
                </a:solidFill>
                <a:latin typeface="Lato Light" panose="020F0302020204030203" pitchFamily="34" charset="-18"/>
              </a:rPr>
              <a:t>Aplikacja Mobilna Strefa Klienta to narzędzie pozwalające na prowadzenie programu lojalnościowego, szybką i sprawną komunikację pomiędzy dystrybutorem a użytkownikiem aplikacji, prezentację najnowszych promocji jak i wszelakich  zmian w Twojej ofercie, a także pozwalające użytkownikom aplikacji na wgląd w swoje ostatnie zamówienia i inne szczegółowe informacje dotyczące współpracy. </a:t>
            </a:r>
          </a:p>
          <a:p>
            <a:pPr algn="just"/>
            <a:endParaRPr lang="pl-PL" sz="800" b="1" dirty="0">
              <a:solidFill>
                <a:schemeClr val="bg1"/>
              </a:solidFill>
              <a:latin typeface="Lato Light" panose="020F0302020204030203" pitchFamily="34" charset="-18"/>
            </a:endParaRPr>
          </a:p>
          <a:p>
            <a:pPr algn="just"/>
            <a:r>
              <a:rPr lang="pl-PL" sz="800" b="1" dirty="0">
                <a:solidFill>
                  <a:schemeClr val="bg1"/>
                </a:solidFill>
                <a:latin typeface="Lato Light" panose="020F0302020204030203" pitchFamily="34" charset="-18"/>
              </a:rPr>
              <a:t>System powiadomień i wiadomości. </a:t>
            </a:r>
            <a:r>
              <a:rPr lang="pl-PL" sz="800" dirty="0">
                <a:solidFill>
                  <a:schemeClr val="bg1"/>
                </a:solidFill>
                <a:latin typeface="Lato Light" panose="020F0302020204030203" pitchFamily="34" charset="-18"/>
              </a:rPr>
              <a:t>Mobilna Strefa Klienta to również szybki sposób na komunikację z klientami poprzez rozbudowany system powiadomień</a:t>
            </a:r>
          </a:p>
          <a:p>
            <a:pPr algn="just"/>
            <a:r>
              <a:rPr lang="pl-PL" sz="800" b="1" dirty="0">
                <a:solidFill>
                  <a:schemeClr val="bg1"/>
                </a:solidFill>
                <a:latin typeface="Lato Light" panose="020F0302020204030203" pitchFamily="34" charset="-18"/>
              </a:rPr>
              <a:t>Aktualna oferta. </a:t>
            </a:r>
            <a:r>
              <a:rPr lang="pl-PL" sz="800" dirty="0">
                <a:solidFill>
                  <a:schemeClr val="bg1"/>
                </a:solidFill>
                <a:latin typeface="Lato Light" panose="020F0302020204030203" pitchFamily="34" charset="-18"/>
              </a:rPr>
              <a:t>Dzięki Mobilnej Strefie Klienta użytkownik będzie zawsze na bieżąco z nowymi promocjami oraz zmianami w asortymencie</a:t>
            </a:r>
          </a:p>
          <a:p>
            <a:pPr algn="just"/>
            <a:r>
              <a:rPr lang="pl-PL" sz="800" b="1" dirty="0">
                <a:solidFill>
                  <a:schemeClr val="bg1"/>
                </a:solidFill>
                <a:latin typeface="Lato Light" panose="020F0302020204030203" pitchFamily="34" charset="-18"/>
              </a:rPr>
              <a:t>Gazetki. </a:t>
            </a:r>
            <a:r>
              <a:rPr lang="pl-PL" sz="800" dirty="0">
                <a:solidFill>
                  <a:schemeClr val="bg1"/>
                </a:solidFill>
                <a:latin typeface="Lato Light" panose="020F0302020204030203" pitchFamily="34" charset="-18"/>
              </a:rPr>
              <a:t>Pozwól na to żeby Twój klient miał dogodny dostęp do Twojej Gazetki na urządzeniu mobilnym</a:t>
            </a:r>
          </a:p>
          <a:p>
            <a:pPr algn="just"/>
            <a:endParaRPr lang="pl-PL" sz="800" dirty="0">
              <a:solidFill>
                <a:schemeClr val="bg1"/>
              </a:solidFill>
              <a:latin typeface="Lato Light" panose="020F0302020204030203" pitchFamily="34" charset="-18"/>
            </a:endParaRPr>
          </a:p>
          <a:p>
            <a:pPr algn="just"/>
            <a:r>
              <a:rPr lang="pl-PL" sz="800" b="1" dirty="0">
                <a:solidFill>
                  <a:schemeClr val="bg1"/>
                </a:solidFill>
                <a:latin typeface="Lato Light" panose="020F0302020204030203" pitchFamily="34" charset="-18"/>
              </a:rPr>
              <a:t>Korzyści płynące z wdrożenia aplikacji ?</a:t>
            </a:r>
          </a:p>
          <a:p>
            <a:pPr algn="just"/>
            <a:endParaRPr lang="pl-PL" sz="800" dirty="0">
              <a:solidFill>
                <a:schemeClr val="bg1"/>
              </a:solidFill>
              <a:latin typeface="Lato Light" panose="020F0302020204030203" pitchFamily="34" charset="-18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pl-PL" sz="800" dirty="0">
                <a:solidFill>
                  <a:schemeClr val="bg1"/>
                </a:solidFill>
                <a:latin typeface="Lato Light" panose="020F0302020204030203" pitchFamily="34" charset="-18"/>
              </a:rPr>
              <a:t>Spersonalizowany kontakt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pl-PL" sz="800" dirty="0">
                <a:solidFill>
                  <a:schemeClr val="bg1"/>
                </a:solidFill>
                <a:latin typeface="Lato Light" panose="020F0302020204030203" pitchFamily="34" charset="-18"/>
              </a:rPr>
              <a:t>Analiza </a:t>
            </a:r>
            <a:r>
              <a:rPr lang="pl-PL" sz="800" dirty="0" err="1">
                <a:solidFill>
                  <a:schemeClr val="bg1"/>
                </a:solidFill>
                <a:latin typeface="Lato Light" panose="020F0302020204030203" pitchFamily="34" charset="-18"/>
              </a:rPr>
              <a:t>zachowań</a:t>
            </a:r>
            <a:r>
              <a:rPr lang="pl-PL" sz="800" dirty="0">
                <a:solidFill>
                  <a:schemeClr val="bg1"/>
                </a:solidFill>
                <a:latin typeface="Lato Light" panose="020F0302020204030203" pitchFamily="34" charset="-18"/>
              </a:rPr>
              <a:t> użytkowników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pl-PL" sz="800" dirty="0">
                <a:solidFill>
                  <a:schemeClr val="bg1"/>
                </a:solidFill>
                <a:latin typeface="Lato Light" panose="020F0302020204030203" pitchFamily="34" charset="-18"/>
              </a:rPr>
              <a:t>Budowa siatki stałych i lojalnych klientów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pl-PL" sz="800" dirty="0">
                <a:solidFill>
                  <a:schemeClr val="bg1"/>
                </a:solidFill>
                <a:latin typeface="Lato Light" panose="020F0302020204030203" pitchFamily="34" charset="-18"/>
              </a:rPr>
              <a:t>Dostępność aplikacji</a:t>
            </a:r>
          </a:p>
          <a:p>
            <a:pPr algn="just"/>
            <a:endParaRPr lang="pl-PL" sz="800" dirty="0">
              <a:solidFill>
                <a:schemeClr val="bg1"/>
              </a:solidFill>
              <a:latin typeface="Lato Light" panose="020F0302020204030203" pitchFamily="34" charset="-18"/>
            </a:endParaRPr>
          </a:p>
        </p:txBody>
      </p:sp>
      <p:sp>
        <p:nvSpPr>
          <p:cNvPr id="3" name="Tytuł 11">
            <a:extLst>
              <a:ext uri="{FF2B5EF4-FFF2-40B4-BE49-F238E27FC236}">
                <a16:creationId xmlns:a16="http://schemas.microsoft.com/office/drawing/2014/main" id="{8B22033A-1E1E-4FE7-BE42-03B60CBE0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0" y="266700"/>
            <a:ext cx="3505199" cy="85725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z="1800" dirty="0">
                <a:latin typeface="Montserrat" panose="00000500000000000000" pitchFamily="2" charset="0"/>
                <a:ea typeface="+mn-ea"/>
                <a:cs typeface="+mn-cs"/>
              </a:rPr>
              <a:t>MOBILNA STREFA KLIENTA</a:t>
            </a:r>
          </a:p>
        </p:txBody>
      </p:sp>
      <p:sp>
        <p:nvSpPr>
          <p:cNvPr id="4" name="Symbol zastępczy tekstu 12">
            <a:extLst>
              <a:ext uri="{FF2B5EF4-FFF2-40B4-BE49-F238E27FC236}">
                <a16:creationId xmlns:a16="http://schemas.microsoft.com/office/drawing/2014/main" id="{05B8F339-2104-44DA-8518-AE461AC6657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486400" y="819150"/>
            <a:ext cx="3505200" cy="261610"/>
          </a:xfrm>
          <a:noFill/>
        </p:spPr>
        <p:txBody>
          <a:bodyPr vert="horz" wrap="square" lIns="91440" tIns="45720" rIns="91440" bIns="45720" rtlCol="0">
            <a:spAutoFit/>
          </a:bodyPr>
          <a:lstStyle/>
          <a:p>
            <a:r>
              <a:rPr lang="pl-PL" sz="1100" dirty="0">
                <a:solidFill>
                  <a:srgbClr val="E1071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Aplikacja dla naszych klientów</a:t>
            </a:r>
          </a:p>
        </p:txBody>
      </p:sp>
      <p:pic>
        <p:nvPicPr>
          <p:cNvPr id="27" name="Picture 27">
            <a:extLst>
              <a:ext uri="{FF2B5EF4-FFF2-40B4-BE49-F238E27FC236}">
                <a16:creationId xmlns:a16="http://schemas.microsoft.com/office/drawing/2014/main" id="{EDA82FA9-1128-4E58-9D78-575D87880D2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95" y="295994"/>
            <a:ext cx="1754822" cy="973849"/>
          </a:xfrm>
          <a:prstGeom prst="rect">
            <a:avLst/>
          </a:prstGeom>
        </p:spPr>
      </p:pic>
      <p:grpSp>
        <p:nvGrpSpPr>
          <p:cNvPr id="48" name="Grupa 47">
            <a:extLst>
              <a:ext uri="{FF2B5EF4-FFF2-40B4-BE49-F238E27FC236}">
                <a16:creationId xmlns:a16="http://schemas.microsoft.com/office/drawing/2014/main" id="{77E94119-FB7A-46BA-97FA-5A4FE5A7DB46}"/>
              </a:ext>
            </a:extLst>
          </p:cNvPr>
          <p:cNvGrpSpPr/>
          <p:nvPr/>
        </p:nvGrpSpPr>
        <p:grpSpPr>
          <a:xfrm>
            <a:off x="-457200" y="2343150"/>
            <a:ext cx="2634579" cy="2634579"/>
            <a:chOff x="2303316" y="259349"/>
            <a:chExt cx="2634579" cy="2634579"/>
          </a:xfrm>
        </p:grpSpPr>
        <p:pic>
          <p:nvPicPr>
            <p:cNvPr id="44" name="Obraz 43">
              <a:extLst>
                <a:ext uri="{FF2B5EF4-FFF2-40B4-BE49-F238E27FC236}">
                  <a16:creationId xmlns:a16="http://schemas.microsoft.com/office/drawing/2014/main" id="{B41E1A45-B160-4251-A8D0-A7E30C5A2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3316" y="259349"/>
              <a:ext cx="2634579" cy="2634579"/>
            </a:xfrm>
            <a:prstGeom prst="rect">
              <a:avLst/>
            </a:prstGeom>
          </p:spPr>
        </p:pic>
        <p:pic>
          <p:nvPicPr>
            <p:cNvPr id="46" name="Obraz 45">
              <a:extLst>
                <a:ext uri="{FF2B5EF4-FFF2-40B4-BE49-F238E27FC236}">
                  <a16:creationId xmlns:a16="http://schemas.microsoft.com/office/drawing/2014/main" id="{F931F3ED-D431-4223-87CD-A3BDCE483B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1105"/>
            <a:stretch/>
          </p:blipFill>
          <p:spPr>
            <a:xfrm>
              <a:off x="3089577" y="629137"/>
              <a:ext cx="1062056" cy="169032"/>
            </a:xfrm>
            <a:prstGeom prst="rect">
              <a:avLst/>
            </a:prstGeom>
          </p:spPr>
        </p:pic>
        <p:pic>
          <p:nvPicPr>
            <p:cNvPr id="47" name="Obraz 46">
              <a:extLst>
                <a:ext uri="{FF2B5EF4-FFF2-40B4-BE49-F238E27FC236}">
                  <a16:creationId xmlns:a16="http://schemas.microsoft.com/office/drawing/2014/main" id="{BA5D0A95-BD21-4D74-B899-310BA52C810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92682" y="782918"/>
              <a:ext cx="1071604" cy="1738826"/>
            </a:xfrm>
            <a:prstGeom prst="rect">
              <a:avLst/>
            </a:prstGeom>
          </p:spPr>
        </p:pic>
      </p:grpSp>
      <p:grpSp>
        <p:nvGrpSpPr>
          <p:cNvPr id="42" name="Grupa 41">
            <a:extLst>
              <a:ext uri="{FF2B5EF4-FFF2-40B4-BE49-F238E27FC236}">
                <a16:creationId xmlns:a16="http://schemas.microsoft.com/office/drawing/2014/main" id="{4B7A4A4F-8CD4-4B9A-8D73-6DFB926F8AED}"/>
              </a:ext>
            </a:extLst>
          </p:cNvPr>
          <p:cNvGrpSpPr/>
          <p:nvPr/>
        </p:nvGrpSpPr>
        <p:grpSpPr>
          <a:xfrm>
            <a:off x="289149" y="2820809"/>
            <a:ext cx="2191210" cy="2191210"/>
            <a:chOff x="1358155" y="2400261"/>
            <a:chExt cx="2152650" cy="2152650"/>
          </a:xfrm>
        </p:grpSpPr>
        <p:pic>
          <p:nvPicPr>
            <p:cNvPr id="40" name="Obraz 39">
              <a:extLst>
                <a:ext uri="{FF2B5EF4-FFF2-40B4-BE49-F238E27FC236}">
                  <a16:creationId xmlns:a16="http://schemas.microsoft.com/office/drawing/2014/main" id="{C6CAE917-D3B9-4548-8313-7EC5CD0741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8155" y="2400261"/>
              <a:ext cx="2152650" cy="2152650"/>
            </a:xfrm>
            <a:prstGeom prst="rect">
              <a:avLst/>
            </a:prstGeom>
          </p:spPr>
        </p:pic>
        <p:pic>
          <p:nvPicPr>
            <p:cNvPr id="41" name="Obraz 40">
              <a:extLst>
                <a:ext uri="{FF2B5EF4-FFF2-40B4-BE49-F238E27FC236}">
                  <a16:creationId xmlns:a16="http://schemas.microsoft.com/office/drawing/2014/main" id="{BACC5DB5-DF00-4E13-8E6C-D1DBF163B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03109" y="2831305"/>
              <a:ext cx="869880" cy="1426995"/>
            </a:xfrm>
            <a:prstGeom prst="rect">
              <a:avLst/>
            </a:prstGeom>
          </p:spPr>
        </p:pic>
        <p:pic>
          <p:nvPicPr>
            <p:cNvPr id="18" name="Obraz 17">
              <a:extLst>
                <a:ext uri="{FF2B5EF4-FFF2-40B4-BE49-F238E27FC236}">
                  <a16:creationId xmlns:a16="http://schemas.microsoft.com/office/drawing/2014/main" id="{178AD802-467A-4FA5-913B-36A533182C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1105"/>
            <a:stretch/>
          </p:blipFill>
          <p:spPr>
            <a:xfrm>
              <a:off x="2002871" y="2712250"/>
              <a:ext cx="867780" cy="138112"/>
            </a:xfrm>
            <a:prstGeom prst="rect">
              <a:avLst/>
            </a:prstGeom>
          </p:spPr>
        </p:pic>
      </p:grpSp>
      <p:grpSp>
        <p:nvGrpSpPr>
          <p:cNvPr id="54" name="Grupa 53">
            <a:extLst>
              <a:ext uri="{FF2B5EF4-FFF2-40B4-BE49-F238E27FC236}">
                <a16:creationId xmlns:a16="http://schemas.microsoft.com/office/drawing/2014/main" id="{02500B2C-794B-4A2D-A067-655E8431ABBA}"/>
              </a:ext>
            </a:extLst>
          </p:cNvPr>
          <p:cNvGrpSpPr/>
          <p:nvPr/>
        </p:nvGrpSpPr>
        <p:grpSpPr>
          <a:xfrm>
            <a:off x="906117" y="3208680"/>
            <a:ext cx="1829875" cy="1829875"/>
            <a:chOff x="1454309" y="2184368"/>
            <a:chExt cx="2152650" cy="2152650"/>
          </a:xfrm>
        </p:grpSpPr>
        <p:pic>
          <p:nvPicPr>
            <p:cNvPr id="50" name="Obraz 49">
              <a:extLst>
                <a:ext uri="{FF2B5EF4-FFF2-40B4-BE49-F238E27FC236}">
                  <a16:creationId xmlns:a16="http://schemas.microsoft.com/office/drawing/2014/main" id="{60139CE4-4BF2-4353-BA66-CFE0DA4D89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4309" y="2184368"/>
              <a:ext cx="2152650" cy="2152650"/>
            </a:xfrm>
            <a:prstGeom prst="rect">
              <a:avLst/>
            </a:prstGeom>
          </p:spPr>
        </p:pic>
        <p:pic>
          <p:nvPicPr>
            <p:cNvPr id="52" name="Obraz 51">
              <a:extLst>
                <a:ext uri="{FF2B5EF4-FFF2-40B4-BE49-F238E27FC236}">
                  <a16:creationId xmlns:a16="http://schemas.microsoft.com/office/drawing/2014/main" id="{16C807B9-9CD4-48C6-9056-5979DE638B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1105"/>
            <a:stretch/>
          </p:blipFill>
          <p:spPr>
            <a:xfrm>
              <a:off x="2099025" y="2496357"/>
              <a:ext cx="867780" cy="138112"/>
            </a:xfrm>
            <a:prstGeom prst="rect">
              <a:avLst/>
            </a:prstGeom>
          </p:spPr>
        </p:pic>
        <p:pic>
          <p:nvPicPr>
            <p:cNvPr id="53" name="Obraz 52">
              <a:extLst>
                <a:ext uri="{FF2B5EF4-FFF2-40B4-BE49-F238E27FC236}">
                  <a16:creationId xmlns:a16="http://schemas.microsoft.com/office/drawing/2014/main" id="{D04842F9-ABE1-4CCD-A861-CD09D5DA03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097518" y="2624944"/>
              <a:ext cx="870812" cy="141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834216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1">
            <a:extLst>
              <a:ext uri="{FF2B5EF4-FFF2-40B4-BE49-F238E27FC236}">
                <a16:creationId xmlns:a16="http://schemas.microsoft.com/office/drawing/2014/main" id="{A4CE8329-8A70-4E8B-3714-03772553FC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115"/>
          <a:stretch/>
        </p:blipFill>
        <p:spPr>
          <a:xfrm>
            <a:off x="-3415" y="0"/>
            <a:ext cx="5337416" cy="5143500"/>
          </a:xfrm>
          <a:prstGeom prst="rect">
            <a:avLst/>
          </a:prstGeom>
        </p:spPr>
      </p:pic>
      <p:sp>
        <p:nvSpPr>
          <p:cNvPr id="13" name="Prostokąt 12">
            <a:extLst>
              <a:ext uri="{FF2B5EF4-FFF2-40B4-BE49-F238E27FC236}">
                <a16:creationId xmlns:a16="http://schemas.microsoft.com/office/drawing/2014/main" id="{F9B7F479-74D5-4D5F-7E24-97E20B6CE591}"/>
              </a:ext>
            </a:extLst>
          </p:cNvPr>
          <p:cNvSpPr/>
          <p:nvPr/>
        </p:nvSpPr>
        <p:spPr>
          <a:xfrm>
            <a:off x="0" y="0"/>
            <a:ext cx="5334002" cy="5143500"/>
          </a:xfrm>
          <a:prstGeom prst="rect">
            <a:avLst/>
          </a:prstGeom>
          <a:solidFill>
            <a:srgbClr val="1A283C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TextBox 28"/>
          <p:cNvSpPr txBox="1"/>
          <p:nvPr/>
        </p:nvSpPr>
        <p:spPr>
          <a:xfrm>
            <a:off x="5562600" y="1352550"/>
            <a:ext cx="324612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800" dirty="0">
                <a:solidFill>
                  <a:schemeClr val="bg1"/>
                </a:solidFill>
                <a:latin typeface="Lato Light" panose="020F0302020204030203" pitchFamily="34" charset="-18"/>
              </a:rPr>
              <a:t>Technologia kompletacji głosowej voice picking, to innowacyjna metoda wspomagająca pracę pracowników magazynowych w komunikacji z systemem. Dzieje się to poprzez zintegrowanie urządzeń umożliwiających słuchanie i przekazywanie ustnych komunikatów z systemem zarządzania magazynem. Taka komunikacja ma miejsce z wykorzystaniem zestawu składającego się ze słuchawek i mikrofonu.</a:t>
            </a:r>
          </a:p>
          <a:p>
            <a:pPr algn="just"/>
            <a:r>
              <a:rPr lang="pl-PL" sz="800" dirty="0">
                <a:solidFill>
                  <a:schemeClr val="bg1"/>
                </a:solidFill>
                <a:latin typeface="Lato Light" panose="020F0302020204030203" pitchFamily="34" charset="-18"/>
              </a:rPr>
              <a:t>Elementem systemu jest także oprogramowanie umożliwiające przekształcenie komunikatów tekstowych w głosowe i na odwrót.</a:t>
            </a:r>
          </a:p>
          <a:p>
            <a:pPr algn="just"/>
            <a:r>
              <a:rPr lang="pl-PL" sz="800" dirty="0">
                <a:solidFill>
                  <a:schemeClr val="bg1"/>
                </a:solidFill>
                <a:latin typeface="Lato Light" panose="020F0302020204030203" pitchFamily="34" charset="-18"/>
              </a:rPr>
              <a:t>Rozwiązanie pozwala na ponad 99% skuteczności kompletacji.</a:t>
            </a:r>
          </a:p>
          <a:p>
            <a:pPr algn="just"/>
            <a:endParaRPr lang="pl-PL" sz="800" b="1" dirty="0">
              <a:solidFill>
                <a:schemeClr val="bg1"/>
              </a:solidFill>
              <a:latin typeface="Lato Light" panose="020F0302020204030203" pitchFamily="34" charset="-18"/>
            </a:endParaRPr>
          </a:p>
          <a:p>
            <a:pPr algn="just"/>
            <a:r>
              <a:rPr lang="pl-PL" sz="800" b="1" dirty="0">
                <a:solidFill>
                  <a:schemeClr val="bg1"/>
                </a:solidFill>
                <a:latin typeface="Lato Light" panose="020F0302020204030203" pitchFamily="34" charset="-18"/>
              </a:rPr>
              <a:t>Korzyści z wdrożenia kompletacji głosowej zamówień :</a:t>
            </a:r>
          </a:p>
          <a:p>
            <a:pPr algn="just"/>
            <a:endParaRPr lang="pl-PL" sz="800" b="1" dirty="0">
              <a:solidFill>
                <a:schemeClr val="bg1"/>
              </a:solidFill>
              <a:latin typeface="Lato Light" panose="020F0302020204030203" pitchFamily="34" charset="-18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pl-PL" sz="800" dirty="0">
                <a:solidFill>
                  <a:schemeClr val="bg1"/>
                </a:solidFill>
                <a:latin typeface="Lato Light" panose="020F0302020204030203" pitchFamily="34" charset="-18"/>
              </a:rPr>
              <a:t>Wydajność operacyjna wzrasta co najmniej o 25% - 35%. Wolne ręce i oczy podczas wybierania (swoboda ruchów i dobra emisja głosu)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pl-PL" sz="800" dirty="0">
                <a:solidFill>
                  <a:schemeClr val="bg1"/>
                </a:solidFill>
                <a:latin typeface="Lato Light" panose="020F0302020204030203" pitchFamily="34" charset="-18"/>
              </a:rPr>
              <a:t>Bezbłędność zamówień na poziomie  99.9% lub wyższym.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pl-PL" sz="800" dirty="0">
                <a:solidFill>
                  <a:schemeClr val="bg1"/>
                </a:solidFill>
                <a:latin typeface="Lato Light" panose="020F0302020204030203" pitchFamily="34" charset="-18"/>
              </a:rPr>
              <a:t>Niesamowita optymalizacja procesów, w tym kompletacji zamówień, inwentaryzacji, </a:t>
            </a:r>
            <a:r>
              <a:rPr lang="pl-PL" sz="800" dirty="0" err="1">
                <a:solidFill>
                  <a:schemeClr val="bg1"/>
                </a:solidFill>
                <a:latin typeface="Lato Light" panose="020F0302020204030203" pitchFamily="34" charset="-18"/>
              </a:rPr>
              <a:t>pick</a:t>
            </a:r>
            <a:r>
              <a:rPr lang="pl-PL" sz="800" dirty="0">
                <a:solidFill>
                  <a:schemeClr val="bg1"/>
                </a:solidFill>
                <a:latin typeface="Lato Light" panose="020F0302020204030203" pitchFamily="34" charset="-18"/>
              </a:rPr>
              <a:t> &amp; </a:t>
            </a:r>
            <a:r>
              <a:rPr lang="pl-PL" sz="800" dirty="0" err="1">
                <a:solidFill>
                  <a:schemeClr val="bg1"/>
                </a:solidFill>
                <a:latin typeface="Lato Light" panose="020F0302020204030203" pitchFamily="34" charset="-18"/>
              </a:rPr>
              <a:t>pack</a:t>
            </a:r>
            <a:r>
              <a:rPr lang="pl-PL" sz="800" dirty="0">
                <a:solidFill>
                  <a:schemeClr val="bg1"/>
                </a:solidFill>
                <a:latin typeface="Lato Light" panose="020F0302020204030203" pitchFamily="34" charset="-18"/>
              </a:rPr>
              <a:t>, odkładania, uzupełniania i kontrola ich jakości.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pl-PL" sz="800" dirty="0">
                <a:solidFill>
                  <a:schemeClr val="bg1"/>
                </a:solidFill>
                <a:latin typeface="Lato Light" panose="020F0302020204030203" pitchFamily="34" charset="-18"/>
              </a:rPr>
              <a:t>Do minimum skraca się czas szkolenia nowych pracowników co jest szczególnie ważne w szczytowych okresach sprzedaży.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pl-PL" sz="800" dirty="0">
                <a:solidFill>
                  <a:schemeClr val="bg1"/>
                </a:solidFill>
                <a:latin typeface="Lato Light" panose="020F0302020204030203" pitchFamily="34" charset="-18"/>
              </a:rPr>
              <a:t>Jedno rozwiązanie obsługujące jednocześnie wiele procesów.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pl-PL" sz="800" dirty="0">
                <a:solidFill>
                  <a:schemeClr val="bg1"/>
                </a:solidFill>
                <a:latin typeface="Lato Light" panose="020F0302020204030203" pitchFamily="34" charset="-18"/>
              </a:rPr>
              <a:t>Możliwość łączenia kompletacji głosowej ze skanowaniem produktów.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pl-PL" sz="800" dirty="0">
              <a:solidFill>
                <a:schemeClr val="bg1"/>
              </a:solidFill>
              <a:latin typeface="Lato Light" panose="020F0302020204030203" pitchFamily="34" charset="-18"/>
            </a:endParaRPr>
          </a:p>
          <a:p>
            <a:pPr algn="just"/>
            <a:endParaRPr lang="pl-PL" sz="800" dirty="0">
              <a:solidFill>
                <a:schemeClr val="bg1"/>
              </a:solidFill>
              <a:latin typeface="Lato Light" panose="020F0302020204030203" pitchFamily="34" charset="-18"/>
            </a:endParaRPr>
          </a:p>
          <a:p>
            <a:pPr algn="just"/>
            <a:endParaRPr lang="pl-PL" sz="800" dirty="0">
              <a:solidFill>
                <a:schemeClr val="bg1"/>
              </a:solidFill>
              <a:latin typeface="Lato Light" panose="020F0302020204030203" pitchFamily="34" charset="-18"/>
            </a:endParaRPr>
          </a:p>
        </p:txBody>
      </p:sp>
      <p:sp>
        <p:nvSpPr>
          <p:cNvPr id="3" name="Tytuł 11">
            <a:extLst>
              <a:ext uri="{FF2B5EF4-FFF2-40B4-BE49-F238E27FC236}">
                <a16:creationId xmlns:a16="http://schemas.microsoft.com/office/drawing/2014/main" id="{8B22033A-1E1E-4FE7-BE42-03B60CBE0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0" y="266700"/>
            <a:ext cx="3505199" cy="85725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z="1800" dirty="0">
                <a:latin typeface="Montserrat" panose="00000500000000000000" pitchFamily="2" charset="0"/>
                <a:ea typeface="+mn-ea"/>
                <a:cs typeface="+mn-cs"/>
              </a:rPr>
              <a:t>SKK SMART PICKING</a:t>
            </a:r>
          </a:p>
        </p:txBody>
      </p:sp>
      <p:sp>
        <p:nvSpPr>
          <p:cNvPr id="4" name="Symbol zastępczy tekstu 12">
            <a:extLst>
              <a:ext uri="{FF2B5EF4-FFF2-40B4-BE49-F238E27FC236}">
                <a16:creationId xmlns:a16="http://schemas.microsoft.com/office/drawing/2014/main" id="{05B8F339-2104-44DA-8518-AE461AC6657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486400" y="819150"/>
            <a:ext cx="3505200" cy="261610"/>
          </a:xfrm>
          <a:noFill/>
        </p:spPr>
        <p:txBody>
          <a:bodyPr vert="horz" wrap="square" lIns="91440" tIns="45720" rIns="91440" bIns="45720" rtlCol="0">
            <a:spAutoFit/>
          </a:bodyPr>
          <a:lstStyle/>
          <a:p>
            <a:r>
              <a:rPr lang="pl-PL" sz="1100" dirty="0">
                <a:solidFill>
                  <a:srgbClr val="E1071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Kompletacja głosowa voice picking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893E1C5A-F611-3F98-C983-4DAA8284EE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371600"/>
            <a:ext cx="1468340" cy="3048000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3CA53FB4-8E95-1922-AA5A-DB7F824D9EE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97" t="6297" r="1755" b="5549"/>
          <a:stretch/>
        </p:blipFill>
        <p:spPr>
          <a:xfrm>
            <a:off x="1038970" y="3552266"/>
            <a:ext cx="3901440" cy="993094"/>
          </a:xfrm>
          <a:prstGeom prst="roundRect">
            <a:avLst/>
          </a:prstGeom>
        </p:spPr>
      </p:pic>
      <p:pic>
        <p:nvPicPr>
          <p:cNvPr id="5" name="Grafika 4">
            <a:extLst>
              <a:ext uri="{FF2B5EF4-FFF2-40B4-BE49-F238E27FC236}">
                <a16:creationId xmlns:a16="http://schemas.microsoft.com/office/drawing/2014/main" id="{49F28619-03A8-6031-58E2-C4D12F956CF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1270" y="465571"/>
            <a:ext cx="1295400" cy="402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313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1C6A5D42-B3E6-4C5A-8AB8-2C03459CFA24}"/>
              </a:ext>
            </a:extLst>
          </p:cNvPr>
          <p:cNvGrpSpPr/>
          <p:nvPr/>
        </p:nvGrpSpPr>
        <p:grpSpPr>
          <a:xfrm>
            <a:off x="6843453" y="4852555"/>
            <a:ext cx="2300547" cy="581891"/>
            <a:chOff x="5223164" y="1981200"/>
            <a:chExt cx="3067396" cy="775855"/>
          </a:xfrm>
        </p:grpSpPr>
        <p:sp>
          <p:nvSpPr>
            <p:cNvPr id="6" name="Parallelogram 5">
              <a:extLst>
                <a:ext uri="{FF2B5EF4-FFF2-40B4-BE49-F238E27FC236}">
                  <a16:creationId xmlns:a16="http://schemas.microsoft.com/office/drawing/2014/main" id="{3720BD46-4EE3-4EED-9AC5-7BFEF2AD7549}"/>
                </a:ext>
              </a:extLst>
            </p:cNvPr>
            <p:cNvSpPr/>
            <p:nvPr/>
          </p:nvSpPr>
          <p:spPr>
            <a:xfrm>
              <a:off x="5223164" y="1981200"/>
              <a:ext cx="872836" cy="775855"/>
            </a:xfrm>
            <a:prstGeom prst="parallelogram">
              <a:avLst>
                <a:gd name="adj" fmla="val 60625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1350"/>
            </a:p>
          </p:txBody>
        </p:sp>
        <p:sp>
          <p:nvSpPr>
            <p:cNvPr id="7" name="Parallelogram 6">
              <a:extLst>
                <a:ext uri="{FF2B5EF4-FFF2-40B4-BE49-F238E27FC236}">
                  <a16:creationId xmlns:a16="http://schemas.microsoft.com/office/drawing/2014/main" id="{7DCDE286-DBA6-4484-96AF-EA86D05C5EDF}"/>
                </a:ext>
              </a:extLst>
            </p:cNvPr>
            <p:cNvSpPr/>
            <p:nvPr/>
          </p:nvSpPr>
          <p:spPr>
            <a:xfrm>
              <a:off x="5954684" y="1981200"/>
              <a:ext cx="872836" cy="775855"/>
            </a:xfrm>
            <a:prstGeom prst="parallelogram">
              <a:avLst>
                <a:gd name="adj" fmla="val 60625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1350"/>
            </a:p>
          </p:txBody>
        </p:sp>
        <p:sp>
          <p:nvSpPr>
            <p:cNvPr id="8" name="Parallelogram 7">
              <a:extLst>
                <a:ext uri="{FF2B5EF4-FFF2-40B4-BE49-F238E27FC236}">
                  <a16:creationId xmlns:a16="http://schemas.microsoft.com/office/drawing/2014/main" id="{0BEF750A-197E-4BFD-B01D-3CFC55626BC4}"/>
                </a:ext>
              </a:extLst>
            </p:cNvPr>
            <p:cNvSpPr/>
            <p:nvPr/>
          </p:nvSpPr>
          <p:spPr>
            <a:xfrm>
              <a:off x="6686204" y="1981200"/>
              <a:ext cx="872836" cy="775855"/>
            </a:xfrm>
            <a:prstGeom prst="parallelogram">
              <a:avLst>
                <a:gd name="adj" fmla="val 60625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1350"/>
            </a:p>
          </p:txBody>
        </p:sp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id="{84D689CB-DAE5-4C83-9CE2-49EAFC9160F6}"/>
                </a:ext>
              </a:extLst>
            </p:cNvPr>
            <p:cNvSpPr/>
            <p:nvPr/>
          </p:nvSpPr>
          <p:spPr>
            <a:xfrm>
              <a:off x="7417724" y="1981200"/>
              <a:ext cx="872836" cy="775855"/>
            </a:xfrm>
            <a:prstGeom prst="parallelogram">
              <a:avLst>
                <a:gd name="adj" fmla="val 60625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1350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EFC00726-D146-49C2-9378-398EB8C48D57}"/>
              </a:ext>
            </a:extLst>
          </p:cNvPr>
          <p:cNvSpPr txBox="1"/>
          <p:nvPr/>
        </p:nvSpPr>
        <p:spPr>
          <a:xfrm>
            <a:off x="5850760" y="3181350"/>
            <a:ext cx="253124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50" b="1" dirty="0">
                <a:solidFill>
                  <a:schemeClr val="bg1"/>
                </a:solidFill>
                <a:latin typeface="Montserrat" panose="00000500000000000000" pitchFamily="2" charset="0"/>
              </a:rPr>
              <a:t>KONTRAHENCI BIZNESOWI</a:t>
            </a:r>
            <a:endParaRPr lang="en-ID" sz="1050" b="1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8807870-98E6-47F5-A10C-BB55944C3786}"/>
              </a:ext>
            </a:extLst>
          </p:cNvPr>
          <p:cNvCxnSpPr/>
          <p:nvPr/>
        </p:nvCxnSpPr>
        <p:spPr>
          <a:xfrm>
            <a:off x="1276542" y="4352157"/>
            <a:ext cx="548138" cy="0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F5F8838C-6A02-44DC-A188-C142C6D349F5}"/>
              </a:ext>
            </a:extLst>
          </p:cNvPr>
          <p:cNvSpPr txBox="1"/>
          <p:nvPr/>
        </p:nvSpPr>
        <p:spPr>
          <a:xfrm>
            <a:off x="1871065" y="4229926"/>
            <a:ext cx="198538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50" b="1" dirty="0">
                <a:solidFill>
                  <a:schemeClr val="bg1"/>
                </a:solidFill>
                <a:latin typeface="Montserrat" panose="00000500000000000000" pitchFamily="2" charset="0"/>
              </a:rPr>
              <a:t>2023</a:t>
            </a:r>
            <a:endParaRPr lang="en-ID" sz="1050" b="1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BB2A686-923A-4070-B13C-BB8784F17ED4}"/>
              </a:ext>
            </a:extLst>
          </p:cNvPr>
          <p:cNvSpPr txBox="1"/>
          <p:nvPr/>
        </p:nvSpPr>
        <p:spPr>
          <a:xfrm>
            <a:off x="5850760" y="3538182"/>
            <a:ext cx="1985638" cy="638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l-PL" sz="825" dirty="0">
                <a:solidFill>
                  <a:schemeClr val="bg1">
                    <a:lumMod val="85000"/>
                  </a:schemeClr>
                </a:solidFill>
                <a:latin typeface="Lato" panose="020F0502020204030203" pitchFamily="34" charset="0"/>
              </a:rPr>
              <a:t>Bogaty asortyment, duzi gracze, sprawdzeni partnerzy, stabilne relacje i topowe marki. </a:t>
            </a:r>
            <a:endParaRPr lang="id-ID" sz="825" dirty="0">
              <a:solidFill>
                <a:schemeClr val="bg1">
                  <a:lumMod val="85000"/>
                </a:schemeClr>
              </a:solidFill>
              <a:latin typeface="Lato" panose="020F0502020204030203" pitchFamily="34" charset="0"/>
            </a:endParaRPr>
          </a:p>
        </p:txBody>
      </p:sp>
      <p:pic>
        <p:nvPicPr>
          <p:cNvPr id="14" name="Symbol zastępczy obrazu 13">
            <a:extLst>
              <a:ext uri="{FF2B5EF4-FFF2-40B4-BE49-F238E27FC236}">
                <a16:creationId xmlns:a16="http://schemas.microsoft.com/office/drawing/2014/main" id="{F0D26B92-6759-447D-AAEF-B3CC23D346E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016" b="28016"/>
          <a:stretch/>
        </p:blipFill>
        <p:spPr/>
      </p:pic>
      <p:sp>
        <p:nvSpPr>
          <p:cNvPr id="21" name="Prostokąt 20">
            <a:extLst>
              <a:ext uri="{FF2B5EF4-FFF2-40B4-BE49-F238E27FC236}">
                <a16:creationId xmlns:a16="http://schemas.microsoft.com/office/drawing/2014/main" id="{522810DE-D73D-4065-AD63-948B00D44903}"/>
              </a:ext>
            </a:extLst>
          </p:cNvPr>
          <p:cNvSpPr/>
          <p:nvPr/>
        </p:nvSpPr>
        <p:spPr>
          <a:xfrm>
            <a:off x="-1" y="0"/>
            <a:ext cx="9144001" cy="2257424"/>
          </a:xfrm>
          <a:prstGeom prst="rect">
            <a:avLst/>
          </a:prstGeom>
          <a:solidFill>
            <a:srgbClr val="1A283C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673C55BC-3525-8BA8-20CD-ED335BCBC7A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19200" y="2757144"/>
            <a:ext cx="3852337" cy="1477328"/>
          </a:xfrm>
          <a:noFill/>
        </p:spPr>
        <p:txBody>
          <a:bodyPr wrap="none" rtlCol="0">
            <a:spAutoFit/>
          </a:bodyPr>
          <a:lstStyle/>
          <a:p>
            <a:r>
              <a:rPr lang="pl-PL" sz="4500" dirty="0">
                <a:solidFill>
                  <a:schemeClr val="bg1"/>
                </a:solidFill>
                <a:latin typeface="Montserrat ExtraBold" panose="00000900000000000000" pitchFamily="2" charset="0"/>
                <a:ea typeface="+mn-ea"/>
                <a:cs typeface="+mn-cs"/>
              </a:rPr>
              <a:t>DOSTAWCY</a:t>
            </a:r>
            <a:br>
              <a:rPr lang="en-GB" sz="4500" dirty="0">
                <a:solidFill>
                  <a:schemeClr val="bg1"/>
                </a:solidFill>
                <a:latin typeface="Montserrat ExtraBold" panose="00000900000000000000" pitchFamily="2" charset="0"/>
                <a:ea typeface="+mn-ea"/>
                <a:cs typeface="+mn-cs"/>
              </a:rPr>
            </a:br>
            <a:r>
              <a:rPr lang="pl-PL" sz="4500" dirty="0">
                <a:solidFill>
                  <a:srgbClr val="FF0000"/>
                </a:solidFill>
                <a:latin typeface="Montserrat ExtraBold" panose="00000900000000000000" pitchFamily="2" charset="0"/>
                <a:ea typeface="+mn-ea"/>
                <a:cs typeface="+mn-cs"/>
              </a:rPr>
              <a:t>ODBIORCY</a:t>
            </a:r>
          </a:p>
        </p:txBody>
      </p:sp>
    </p:spTree>
    <p:extLst>
      <p:ext uri="{BB962C8B-B14F-4D97-AF65-F5344CB8AC3E}">
        <p14:creationId xmlns:p14="http://schemas.microsoft.com/office/powerpoint/2010/main" val="38048998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A33DA57-EC29-4352-AB8C-4F5DD668C394}"/>
              </a:ext>
            </a:extLst>
          </p:cNvPr>
          <p:cNvSpPr txBox="1"/>
          <p:nvPr/>
        </p:nvSpPr>
        <p:spPr>
          <a:xfrm>
            <a:off x="944668" y="2553681"/>
            <a:ext cx="21661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Ponad 400 marek</a:t>
            </a:r>
            <a:endParaRPr lang="id-ID" sz="1050" dirty="0">
              <a:solidFill>
                <a:schemeClr val="tx1">
                  <a:lumMod val="50000"/>
                  <a:lumOff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5F8B381-A419-4D3C-AA64-3DEA70865573}"/>
              </a:ext>
            </a:extLst>
          </p:cNvPr>
          <p:cNvGrpSpPr/>
          <p:nvPr/>
        </p:nvGrpSpPr>
        <p:grpSpPr>
          <a:xfrm>
            <a:off x="-18031" y="4821630"/>
            <a:ext cx="2300547" cy="581891"/>
            <a:chOff x="5223164" y="1981200"/>
            <a:chExt cx="3067396" cy="775855"/>
          </a:xfrm>
        </p:grpSpPr>
        <p:sp>
          <p:nvSpPr>
            <p:cNvPr id="17" name="Parallelogram 16">
              <a:extLst>
                <a:ext uri="{FF2B5EF4-FFF2-40B4-BE49-F238E27FC236}">
                  <a16:creationId xmlns:a16="http://schemas.microsoft.com/office/drawing/2014/main" id="{CE8DF028-C254-42B8-A1DA-50E3D12B7B6D}"/>
                </a:ext>
              </a:extLst>
            </p:cNvPr>
            <p:cNvSpPr/>
            <p:nvPr/>
          </p:nvSpPr>
          <p:spPr>
            <a:xfrm>
              <a:off x="5223164" y="1981200"/>
              <a:ext cx="872836" cy="775855"/>
            </a:xfrm>
            <a:prstGeom prst="parallelogram">
              <a:avLst>
                <a:gd name="adj" fmla="val 60625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1350"/>
            </a:p>
          </p:txBody>
        </p:sp>
        <p:sp>
          <p:nvSpPr>
            <p:cNvPr id="18" name="Parallelogram 17">
              <a:extLst>
                <a:ext uri="{FF2B5EF4-FFF2-40B4-BE49-F238E27FC236}">
                  <a16:creationId xmlns:a16="http://schemas.microsoft.com/office/drawing/2014/main" id="{8948D39E-F148-45E7-96C2-874CC1A102D8}"/>
                </a:ext>
              </a:extLst>
            </p:cNvPr>
            <p:cNvSpPr/>
            <p:nvPr/>
          </p:nvSpPr>
          <p:spPr>
            <a:xfrm>
              <a:off x="5954684" y="1981200"/>
              <a:ext cx="872836" cy="775855"/>
            </a:xfrm>
            <a:prstGeom prst="parallelogram">
              <a:avLst>
                <a:gd name="adj" fmla="val 60625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1350"/>
            </a:p>
          </p:txBody>
        </p:sp>
        <p:sp>
          <p:nvSpPr>
            <p:cNvPr id="19" name="Parallelogram 18">
              <a:extLst>
                <a:ext uri="{FF2B5EF4-FFF2-40B4-BE49-F238E27FC236}">
                  <a16:creationId xmlns:a16="http://schemas.microsoft.com/office/drawing/2014/main" id="{B68BF9CD-7C03-40C7-BB1E-57A389C359E5}"/>
                </a:ext>
              </a:extLst>
            </p:cNvPr>
            <p:cNvSpPr/>
            <p:nvPr/>
          </p:nvSpPr>
          <p:spPr>
            <a:xfrm>
              <a:off x="6686204" y="1981200"/>
              <a:ext cx="872836" cy="775855"/>
            </a:xfrm>
            <a:prstGeom prst="parallelogram">
              <a:avLst>
                <a:gd name="adj" fmla="val 60625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1350"/>
            </a:p>
          </p:txBody>
        </p:sp>
        <p:sp>
          <p:nvSpPr>
            <p:cNvPr id="20" name="Parallelogram 19">
              <a:extLst>
                <a:ext uri="{FF2B5EF4-FFF2-40B4-BE49-F238E27FC236}">
                  <a16:creationId xmlns:a16="http://schemas.microsoft.com/office/drawing/2014/main" id="{F76C25F8-0E60-4A3D-B2E7-78DE7A7F1FF7}"/>
                </a:ext>
              </a:extLst>
            </p:cNvPr>
            <p:cNvSpPr/>
            <p:nvPr/>
          </p:nvSpPr>
          <p:spPr>
            <a:xfrm>
              <a:off x="7417724" y="1981200"/>
              <a:ext cx="872836" cy="775855"/>
            </a:xfrm>
            <a:prstGeom prst="parallelogram">
              <a:avLst>
                <a:gd name="adj" fmla="val 60625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1350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21856FA-8C8B-494A-B4CB-60F463E45D73}"/>
              </a:ext>
            </a:extLst>
          </p:cNvPr>
          <p:cNvGrpSpPr/>
          <p:nvPr/>
        </p:nvGrpSpPr>
        <p:grpSpPr>
          <a:xfrm>
            <a:off x="2244021" y="855493"/>
            <a:ext cx="781050" cy="198414"/>
            <a:chOff x="588372" y="3575050"/>
            <a:chExt cx="1332706" cy="338554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61DBC37-49B6-4157-8C5B-1F7B9F37FD03}"/>
                </a:ext>
              </a:extLst>
            </p:cNvPr>
            <p:cNvSpPr/>
            <p:nvPr/>
          </p:nvSpPr>
          <p:spPr>
            <a:xfrm>
              <a:off x="1092200" y="3575050"/>
              <a:ext cx="338554" cy="33855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135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F35D984-C3ED-4A5E-A0C1-9909D30E3BAF}"/>
                </a:ext>
              </a:extLst>
            </p:cNvPr>
            <p:cNvSpPr/>
            <p:nvPr/>
          </p:nvSpPr>
          <p:spPr>
            <a:xfrm>
              <a:off x="1582524" y="3575050"/>
              <a:ext cx="338554" cy="33855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135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4C79B61-3EB1-4307-A8EC-0E54318D7038}"/>
                </a:ext>
              </a:extLst>
            </p:cNvPr>
            <p:cNvSpPr/>
            <p:nvPr/>
          </p:nvSpPr>
          <p:spPr>
            <a:xfrm>
              <a:off x="588372" y="3575050"/>
              <a:ext cx="338554" cy="338554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1350"/>
            </a:p>
          </p:txBody>
        </p:sp>
      </p:grpSp>
      <p:sp>
        <p:nvSpPr>
          <p:cNvPr id="25" name="Rectangle 2">
            <a:extLst>
              <a:ext uri="{FF2B5EF4-FFF2-40B4-BE49-F238E27FC236}">
                <a16:creationId xmlns:a16="http://schemas.microsoft.com/office/drawing/2014/main" id="{74118432-E9B7-4F88-AA0D-A8FAED64353C}"/>
              </a:ext>
            </a:extLst>
          </p:cNvPr>
          <p:cNvSpPr/>
          <p:nvPr/>
        </p:nvSpPr>
        <p:spPr>
          <a:xfrm>
            <a:off x="5359893" y="0"/>
            <a:ext cx="3784107" cy="5143500"/>
          </a:xfrm>
          <a:prstGeom prst="rect">
            <a:avLst/>
          </a:prstGeom>
          <a:solidFill>
            <a:srgbClr val="1A28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50"/>
          </a:p>
        </p:txBody>
      </p:sp>
      <p:pic>
        <p:nvPicPr>
          <p:cNvPr id="4" name="Symbol zastępczy obrazu 3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" r="306"/>
          <a:stretch/>
        </p:blipFill>
        <p:spPr>
          <a:xfrm>
            <a:off x="3482340" y="771525"/>
            <a:ext cx="3688080" cy="3698735"/>
          </a:xfrm>
          <a:ln>
            <a:solidFill>
              <a:schemeClr val="bg1">
                <a:lumMod val="95000"/>
              </a:schemeClr>
            </a:solidFill>
          </a:ln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FB71F36E-083D-5069-3C5A-6F94A5953E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928" y="4674025"/>
            <a:ext cx="506909" cy="254308"/>
          </a:xfrm>
          <a:prstGeom prst="rect">
            <a:avLst/>
          </a:prstGeom>
        </p:spPr>
      </p:pic>
      <p:sp>
        <p:nvSpPr>
          <p:cNvPr id="5" name="Tytuł 4">
            <a:extLst>
              <a:ext uri="{FF2B5EF4-FFF2-40B4-BE49-F238E27FC236}">
                <a16:creationId xmlns:a16="http://schemas.microsoft.com/office/drawing/2014/main" id="{8BF1C6E6-6DED-BB61-9941-766FBFB21C4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99981" y="1823389"/>
            <a:ext cx="2720271" cy="857250"/>
          </a:xfrm>
        </p:spPr>
        <p:txBody>
          <a:bodyPr>
            <a:normAutofit fontScale="90000"/>
          </a:bodyPr>
          <a:lstStyle/>
          <a:p>
            <a:pPr algn="r" rtl="0" eaLnBrk="1" latinLnBrk="0" hangingPunct="1"/>
            <a:r>
              <a:rPr lang="pl-PL" sz="1800" b="1" kern="1200" dirty="0">
                <a:solidFill>
                  <a:srgbClr val="10253F"/>
                </a:solidFill>
                <a:effectLst/>
                <a:latin typeface="Montserrat ExtraBold" panose="00000900000000000000" pitchFamily="2" charset="-18"/>
                <a:ea typeface="Open Sans" panose="020B0606030504020204" pitchFamily="34" charset="0"/>
                <a:cs typeface="Open Sans" panose="020B0606030504020204" pitchFamily="34" charset="0"/>
              </a:rPr>
              <a:t>TYLKO</a:t>
            </a:r>
            <a:r>
              <a:rPr lang="en-GB" sz="1800" b="1" kern="1200" dirty="0">
                <a:solidFill>
                  <a:srgbClr val="10253F"/>
                </a:solidFill>
                <a:effectLst/>
                <a:latin typeface="Montserrat ExtraBold" panose="00000900000000000000" pitchFamily="2" charset="-18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l-PL" sz="1800" b="1" kern="1200" dirty="0">
                <a:solidFill>
                  <a:srgbClr val="FF0000"/>
                </a:solidFill>
                <a:effectLst/>
                <a:latin typeface="Montserrat ExtraBold" panose="00000900000000000000" pitchFamily="2" charset="-18"/>
                <a:ea typeface="Open Sans" panose="020B0606030504020204" pitchFamily="34" charset="0"/>
                <a:cs typeface="Open Sans" panose="020B0606030504020204" pitchFamily="34" charset="0"/>
              </a:rPr>
              <a:t>SPRAWDZENI</a:t>
            </a:r>
            <a:r>
              <a:rPr lang="en-GB" sz="1800" b="1" kern="1200" dirty="0">
                <a:solidFill>
                  <a:srgbClr val="10253F"/>
                </a:solidFill>
                <a:effectLst/>
                <a:latin typeface="Montserrat ExtraBold" panose="00000900000000000000" pitchFamily="2" charset="-18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br>
              <a:rPr lang="pl-PL" dirty="0">
                <a:effectLst/>
              </a:rPr>
            </a:br>
            <a:r>
              <a:rPr lang="pl-PL" sz="1800" b="1" kern="1200" dirty="0">
                <a:solidFill>
                  <a:srgbClr val="10253F"/>
                </a:solidFill>
                <a:effectLst/>
                <a:latin typeface="Montserrat ExtraBold" panose="00000900000000000000" pitchFamily="2" charset="-18"/>
                <a:ea typeface="Open Sans" panose="020B0606030504020204" pitchFamily="34" charset="0"/>
                <a:cs typeface="Open Sans" panose="020B0606030504020204" pitchFamily="34" charset="0"/>
              </a:rPr>
              <a:t>PRODUCENCI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27976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28"/>
          <p:cNvSpPr txBox="1"/>
          <p:nvPr/>
        </p:nvSpPr>
        <p:spPr>
          <a:xfrm>
            <a:off x="5562600" y="1352550"/>
            <a:ext cx="3246120" cy="272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900" dirty="0">
                <a:solidFill>
                  <a:schemeClr val="bg1"/>
                </a:solidFill>
                <a:latin typeface="Lato Light" panose="020F0302020204030203" pitchFamily="34" charset="-18"/>
              </a:rPr>
              <a:t>Od dłuższego czasu staramy się konsekwentnie minimalizować nasz negatywny wpływ na środowisko naturalne, w każdym obszarze swojej działalności. </a:t>
            </a:r>
          </a:p>
          <a:p>
            <a:pPr algn="just"/>
            <a:endParaRPr lang="pl-PL" sz="900" dirty="0">
              <a:solidFill>
                <a:schemeClr val="bg1"/>
              </a:solidFill>
              <a:latin typeface="Lato Light" panose="020F0302020204030203" pitchFamily="34" charset="-18"/>
            </a:endParaRPr>
          </a:p>
          <a:p>
            <a:pPr algn="just"/>
            <a:r>
              <a:rPr lang="pl-PL" sz="900" dirty="0">
                <a:solidFill>
                  <a:schemeClr val="bg1"/>
                </a:solidFill>
                <a:latin typeface="Lato Light" panose="020F0302020204030203" pitchFamily="34" charset="-18"/>
              </a:rPr>
              <a:t>Własna farma fotowoltaiczna o mocy do 200 kWh pozwala</a:t>
            </a:r>
            <a:br>
              <a:rPr lang="pl-PL" sz="900" dirty="0">
                <a:solidFill>
                  <a:schemeClr val="bg1"/>
                </a:solidFill>
                <a:latin typeface="Lato Light" panose="020F0302020204030203" pitchFamily="34" charset="-18"/>
              </a:rPr>
            </a:br>
            <a:r>
              <a:rPr lang="pl-PL" sz="900" dirty="0">
                <a:solidFill>
                  <a:schemeClr val="bg1"/>
                </a:solidFill>
                <a:latin typeface="Lato Light" panose="020F0302020204030203" pitchFamily="34" charset="-18"/>
              </a:rPr>
              <a:t>na konwersję energii słonecznej na elektryczną. W tym roku planujemy co najmniej podwojenie tej liczby.</a:t>
            </a:r>
          </a:p>
          <a:p>
            <a:pPr algn="just"/>
            <a:endParaRPr lang="pl-PL" sz="900" dirty="0">
              <a:solidFill>
                <a:schemeClr val="bg1"/>
              </a:solidFill>
              <a:latin typeface="Lato Light" panose="020F0302020204030203" pitchFamily="34" charset="-18"/>
            </a:endParaRPr>
          </a:p>
          <a:p>
            <a:pPr algn="just"/>
            <a:r>
              <a:rPr lang="pl-PL" sz="900" dirty="0">
                <a:solidFill>
                  <a:schemeClr val="bg1"/>
                </a:solidFill>
                <a:latin typeface="Lato Light" panose="020F0302020204030203" pitchFamily="34" charset="-18"/>
              </a:rPr>
              <a:t>Ciągle dążymy do optymalizacji procesów, aby maksymalnie wykorzystać posiadane zasoby. Stosujemy nowoczesne</a:t>
            </a:r>
            <a:br>
              <a:rPr lang="pl-PL" sz="900" dirty="0">
                <a:solidFill>
                  <a:schemeClr val="bg1"/>
                </a:solidFill>
                <a:latin typeface="Lato Light" panose="020F0302020204030203" pitchFamily="34" charset="-18"/>
              </a:rPr>
            </a:br>
            <a:r>
              <a:rPr lang="pl-PL" sz="900" dirty="0">
                <a:solidFill>
                  <a:schemeClr val="bg1"/>
                </a:solidFill>
                <a:latin typeface="Lato Light" panose="020F0302020204030203" pitchFamily="34" charset="-18"/>
              </a:rPr>
              <a:t>i energooszczędne wózki widłowe, </a:t>
            </a:r>
            <a:r>
              <a:rPr lang="pl-PL" sz="900" dirty="0" err="1">
                <a:solidFill>
                  <a:schemeClr val="bg1"/>
                </a:solidFill>
                <a:latin typeface="Lato Light" panose="020F0302020204030203" pitchFamily="34" charset="-18"/>
              </a:rPr>
              <a:t>ledowe</a:t>
            </a:r>
            <a:r>
              <a:rPr lang="pl-PL" sz="900" dirty="0">
                <a:solidFill>
                  <a:schemeClr val="bg1"/>
                </a:solidFill>
                <a:latin typeface="Lato Light" panose="020F0302020204030203" pitchFamily="34" charset="-18"/>
              </a:rPr>
              <a:t> oświetlenie magazynów i auta spełniające normy Euro. Dbamy o należyty stan zaplecza transportowego. </a:t>
            </a:r>
          </a:p>
          <a:p>
            <a:pPr algn="just"/>
            <a:r>
              <a:rPr lang="pl-PL" sz="900" dirty="0">
                <a:solidFill>
                  <a:schemeClr val="bg1"/>
                </a:solidFill>
                <a:latin typeface="Lato Light" panose="020F0302020204030203" pitchFamily="34" charset="-18"/>
              </a:rPr>
              <a:t>Posiadanie nowoczesnych magazynów wysokiego składowania istotnie także wpływa na bilans wpływu na środowisko naturalne i komfort pracy pracowników. </a:t>
            </a:r>
          </a:p>
          <a:p>
            <a:pPr algn="just"/>
            <a:endParaRPr lang="pl-PL" sz="900" dirty="0">
              <a:solidFill>
                <a:schemeClr val="bg1"/>
              </a:solidFill>
              <a:latin typeface="Lato Light" panose="020F0302020204030203" pitchFamily="34" charset="-18"/>
            </a:endParaRPr>
          </a:p>
          <a:p>
            <a:pPr algn="just"/>
            <a:r>
              <a:rPr lang="pl-PL" sz="900" dirty="0">
                <a:solidFill>
                  <a:schemeClr val="bg1"/>
                </a:solidFill>
                <a:latin typeface="Lato Light" panose="020F0302020204030203" pitchFamily="34" charset="-18"/>
              </a:rPr>
              <a:t>Stale podnosimy świadomość personelu poprzez szkolenia</a:t>
            </a:r>
            <a:br>
              <a:rPr lang="pl-PL" sz="900" dirty="0">
                <a:solidFill>
                  <a:schemeClr val="bg1"/>
                </a:solidFill>
                <a:latin typeface="Lato Light" panose="020F0302020204030203" pitchFamily="34" charset="-18"/>
              </a:rPr>
            </a:br>
            <a:r>
              <a:rPr lang="pl-PL" sz="900" dirty="0">
                <a:solidFill>
                  <a:schemeClr val="bg1"/>
                </a:solidFill>
                <a:latin typeface="Lato Light" panose="020F0302020204030203" pitchFamily="34" charset="-18"/>
              </a:rPr>
              <a:t>w zakresie dbałości o zasoby naturalne. </a:t>
            </a:r>
          </a:p>
        </p:txBody>
      </p:sp>
      <p:sp>
        <p:nvSpPr>
          <p:cNvPr id="15" name="Tytuł 14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pl-PL" sz="2000" dirty="0">
                <a:latin typeface="Montserrat" panose="00000500000000000000" pitchFamily="2" charset="0"/>
                <a:ea typeface="+mn-ea"/>
                <a:cs typeface="+mn-cs"/>
              </a:rPr>
              <a:t>ZRÓWNOWAŻONY ROZWÓJ</a:t>
            </a:r>
          </a:p>
        </p:txBody>
      </p:sp>
      <p:sp>
        <p:nvSpPr>
          <p:cNvPr id="16" name="Symbol zastępczy tekstu 15"/>
          <p:cNvSpPr>
            <a:spLocks noGrp="1"/>
          </p:cNvSpPr>
          <p:nvPr>
            <p:ph type="body" sz="quarter" idx="23"/>
          </p:nvPr>
        </p:nvSpPr>
        <p:spPr>
          <a:xfrm>
            <a:off x="5486400" y="1028700"/>
            <a:ext cx="3505200" cy="323850"/>
          </a:xfrm>
          <a:noFill/>
        </p:spPr>
        <p:txBody>
          <a:bodyPr vert="horz" wrap="square" lIns="91440" tIns="45720" rIns="91440" bIns="45720" rtlCol="0">
            <a:spAutoFit/>
          </a:bodyPr>
          <a:lstStyle/>
          <a:p>
            <a:r>
              <a:rPr lang="pl-PL" sz="1100" dirty="0">
                <a:solidFill>
                  <a:srgbClr val="E1071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Oszczędzamy energię elektryczną</a:t>
            </a:r>
          </a:p>
        </p:txBody>
      </p:sp>
      <p:pic>
        <p:nvPicPr>
          <p:cNvPr id="175" name="Obraz 174">
            <a:extLst>
              <a:ext uri="{FF2B5EF4-FFF2-40B4-BE49-F238E27FC236}">
                <a16:creationId xmlns:a16="http://schemas.microsoft.com/office/drawing/2014/main" id="{DAE34F6F-4BFD-4996-9A8C-6B6AF95C0B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70" y="0"/>
            <a:ext cx="5340370" cy="3982418"/>
          </a:xfrm>
          <a:prstGeom prst="rect">
            <a:avLst/>
          </a:prstGeom>
        </p:spPr>
      </p:pic>
      <p:pic>
        <p:nvPicPr>
          <p:cNvPr id="177" name="Obraz 176">
            <a:extLst>
              <a:ext uri="{FF2B5EF4-FFF2-40B4-BE49-F238E27FC236}">
                <a16:creationId xmlns:a16="http://schemas.microsoft.com/office/drawing/2014/main" id="{60BD4AE1-10FA-4847-ABF1-8887671CD0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86" y="4044903"/>
            <a:ext cx="2522669" cy="1098597"/>
          </a:xfrm>
          <a:prstGeom prst="rect">
            <a:avLst/>
          </a:prstGeom>
        </p:spPr>
      </p:pic>
      <p:sp>
        <p:nvSpPr>
          <p:cNvPr id="187" name="pole tekstowe 186">
            <a:extLst>
              <a:ext uri="{FF2B5EF4-FFF2-40B4-BE49-F238E27FC236}">
                <a16:creationId xmlns:a16="http://schemas.microsoft.com/office/drawing/2014/main" id="{5A47CC8E-C317-4EB6-B6FF-3BB9341C8C42}"/>
              </a:ext>
            </a:extLst>
          </p:cNvPr>
          <p:cNvSpPr txBox="1"/>
          <p:nvPr/>
        </p:nvSpPr>
        <p:spPr>
          <a:xfrm>
            <a:off x="2668382" y="4400550"/>
            <a:ext cx="2635138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00" dirty="0">
                <a:solidFill>
                  <a:schemeClr val="bg1">
                    <a:lumMod val="65000"/>
                  </a:schemeClr>
                </a:solidFill>
                <a:latin typeface="Lato Light" panose="020F0302020204030203" pitchFamily="34" charset="-18"/>
              </a:rPr>
              <a:t>Świadome ograniczenie korzystania z energii elektrycznej na rzecz „zielonej energii”.</a:t>
            </a:r>
          </a:p>
        </p:txBody>
      </p:sp>
    </p:spTree>
    <p:extLst>
      <p:ext uri="{BB962C8B-B14F-4D97-AF65-F5344CB8AC3E}">
        <p14:creationId xmlns:p14="http://schemas.microsoft.com/office/powerpoint/2010/main" val="2256557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Obraz 43">
            <a:extLst>
              <a:ext uri="{FF2B5EF4-FFF2-40B4-BE49-F238E27FC236}">
                <a16:creationId xmlns:a16="http://schemas.microsoft.com/office/drawing/2014/main" id="{7723200E-D7DF-4EE0-BC34-23DB94008B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515" y="2672185"/>
            <a:ext cx="2008221" cy="1209772"/>
          </a:xfrm>
          <a:prstGeom prst="rect">
            <a:avLst/>
          </a:prstGeom>
          <a:noFill/>
        </p:spPr>
      </p:pic>
      <p:sp>
        <p:nvSpPr>
          <p:cNvPr id="26" name="Prostokąt 25">
            <a:extLst>
              <a:ext uri="{FF2B5EF4-FFF2-40B4-BE49-F238E27FC236}">
                <a16:creationId xmlns:a16="http://schemas.microsoft.com/office/drawing/2014/main" id="{29B90C35-A203-4226-A039-E3309180F389}"/>
              </a:ext>
            </a:extLst>
          </p:cNvPr>
          <p:cNvSpPr/>
          <p:nvPr/>
        </p:nvSpPr>
        <p:spPr>
          <a:xfrm>
            <a:off x="0" y="-30084"/>
            <a:ext cx="9144000" cy="950773"/>
          </a:xfrm>
          <a:prstGeom prst="rect">
            <a:avLst/>
          </a:prstGeom>
          <a:solidFill>
            <a:srgbClr val="1A28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22" name="TextBox 10"/>
          <p:cNvSpPr txBox="1"/>
          <p:nvPr/>
        </p:nvSpPr>
        <p:spPr>
          <a:xfrm>
            <a:off x="208377" y="210793"/>
            <a:ext cx="6344823" cy="4154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spcBef>
                <a:spcPct val="0"/>
              </a:spcBef>
              <a:buNone/>
              <a:defRPr sz="2000" b="1"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r>
              <a:rPr lang="pl-PL" dirty="0"/>
              <a:t>EKOMAT PROJEKT </a:t>
            </a:r>
            <a:endParaRPr lang="en-US" dirty="0"/>
          </a:p>
        </p:txBody>
      </p:sp>
      <p:pic>
        <p:nvPicPr>
          <p:cNvPr id="7" name="Grafika 6">
            <a:hlinkClick r:id="rId3"/>
            <a:extLst>
              <a:ext uri="{FF2B5EF4-FFF2-40B4-BE49-F238E27FC236}">
                <a16:creationId xmlns:a16="http://schemas.microsoft.com/office/drawing/2014/main" id="{772B2DE2-E457-4B35-9D94-4C448E87307B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86600" y="177078"/>
            <a:ext cx="1676400" cy="536448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761658A0-481C-4441-AA5B-48F13F6112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059" y="2265389"/>
            <a:ext cx="2337804" cy="2698885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CD0DFAA9-2E05-4F5A-976E-1DD9BDF6ED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4675" y="1930245"/>
            <a:ext cx="2417776" cy="241777"/>
          </a:xfrm>
          <a:prstGeom prst="rect">
            <a:avLst/>
          </a:prstGeom>
        </p:spPr>
      </p:pic>
      <p:sp>
        <p:nvSpPr>
          <p:cNvPr id="20" name="TextBox 28">
            <a:extLst>
              <a:ext uri="{FF2B5EF4-FFF2-40B4-BE49-F238E27FC236}">
                <a16:creationId xmlns:a16="http://schemas.microsoft.com/office/drawing/2014/main" id="{21E2A8CC-30F0-481F-9C73-D6C0C19A863C}"/>
              </a:ext>
            </a:extLst>
          </p:cNvPr>
          <p:cNvSpPr txBox="1"/>
          <p:nvPr/>
        </p:nvSpPr>
        <p:spPr>
          <a:xfrm>
            <a:off x="208291" y="1879885"/>
            <a:ext cx="3246120" cy="2162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b="1" dirty="0">
                <a:solidFill>
                  <a:srgbClr val="1F3449"/>
                </a:solidFill>
                <a:latin typeface="Lato Black" panose="020F0A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Główne idee projektu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000" dirty="0">
                <a:solidFill>
                  <a:srgbClr val="1F3449"/>
                </a:solidFill>
                <a:latin typeface="Lato Light" panose="020F03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pomagamy utrzymać świat w czystości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000" dirty="0">
                <a:solidFill>
                  <a:srgbClr val="1F3449"/>
                </a:solidFill>
                <a:latin typeface="Lato Light" panose="020F03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chcemy coś zrobić, zanim rząd podejmie należyte uregulowania prawne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000" dirty="0">
                <a:solidFill>
                  <a:srgbClr val="1F3449"/>
                </a:solidFill>
                <a:latin typeface="Lato Light" panose="020F03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dbamy o naszych klientów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000" dirty="0">
                <a:solidFill>
                  <a:srgbClr val="1F3449"/>
                </a:solidFill>
                <a:latin typeface="Lato Light" panose="020F03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niesiemy pomoc naszym klientom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000" dirty="0">
                <a:solidFill>
                  <a:srgbClr val="1F3449"/>
                </a:solidFill>
                <a:latin typeface="Lato Light" panose="020F03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zacieśniamy współpracę  z nimi współpracę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pl-PL" sz="1050" dirty="0">
              <a:solidFill>
                <a:srgbClr val="1F3449"/>
              </a:solidFill>
              <a:latin typeface="Lato Light" panose="020F0302020204030203" pitchFamily="34" charset="-18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pl-PL" sz="1100" dirty="0">
                <a:solidFill>
                  <a:srgbClr val="1F3449"/>
                </a:solidFill>
                <a:latin typeface="Lato Black" panose="020F0A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Jak to działa</a:t>
            </a:r>
          </a:p>
          <a:p>
            <a:r>
              <a:rPr lang="pl-PL" sz="1000" dirty="0">
                <a:solidFill>
                  <a:srgbClr val="1F3449"/>
                </a:solidFill>
                <a:latin typeface="Lato Light" panose="020F03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Każdy klient może otrzymać paragon z automatu potwierdzający ilość zużytych opakowań. za każde opakowanie klient otrzymuje do 0,05 zł rabatu na zakupy w danym sklepie. </a:t>
            </a:r>
            <a:endParaRPr lang="pl-PL" sz="900" dirty="0">
              <a:solidFill>
                <a:srgbClr val="1F3449"/>
              </a:solidFill>
              <a:latin typeface="Lato Light" panose="020F0302020204030203" pitchFamily="34" charset="-18"/>
            </a:endParaRPr>
          </a:p>
        </p:txBody>
      </p:sp>
      <p:pic>
        <p:nvPicPr>
          <p:cNvPr id="17" name="Obraz 16">
            <a:extLst>
              <a:ext uri="{FF2B5EF4-FFF2-40B4-BE49-F238E27FC236}">
                <a16:creationId xmlns:a16="http://schemas.microsoft.com/office/drawing/2014/main" id="{D776F5D2-01C2-4707-982C-63C80F4E34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14977" y="4616459"/>
            <a:ext cx="930632" cy="205336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77EF469F-49FD-4F9E-B951-7F5DE07651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02081" y="4496696"/>
            <a:ext cx="688204" cy="381158"/>
          </a:xfrm>
          <a:prstGeom prst="rect">
            <a:avLst/>
          </a:prstGeom>
        </p:spPr>
      </p:pic>
      <p:pic>
        <p:nvPicPr>
          <p:cNvPr id="23" name="Obraz 22">
            <a:extLst>
              <a:ext uri="{FF2B5EF4-FFF2-40B4-BE49-F238E27FC236}">
                <a16:creationId xmlns:a16="http://schemas.microsoft.com/office/drawing/2014/main" id="{81AB145C-E9BF-47A3-B270-BDD37B14E8C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8291" y="4616459"/>
            <a:ext cx="857770" cy="228518"/>
          </a:xfrm>
          <a:prstGeom prst="rect">
            <a:avLst/>
          </a:prstGeom>
        </p:spPr>
      </p:pic>
      <p:pic>
        <p:nvPicPr>
          <p:cNvPr id="27" name="Obraz 26">
            <a:extLst>
              <a:ext uri="{FF2B5EF4-FFF2-40B4-BE49-F238E27FC236}">
                <a16:creationId xmlns:a16="http://schemas.microsoft.com/office/drawing/2014/main" id="{4DE7211A-827F-42D8-86D1-9054FBBF4D5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29641" y="4538089"/>
            <a:ext cx="930632" cy="298372"/>
          </a:xfrm>
          <a:prstGeom prst="rect">
            <a:avLst/>
          </a:prstGeom>
        </p:spPr>
      </p:pic>
      <p:pic>
        <p:nvPicPr>
          <p:cNvPr id="29" name="Obraz 28">
            <a:extLst>
              <a:ext uri="{FF2B5EF4-FFF2-40B4-BE49-F238E27FC236}">
                <a16:creationId xmlns:a16="http://schemas.microsoft.com/office/drawing/2014/main" id="{460C4B55-05FC-4AB4-956B-60A2A2B039D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18955" y="4566929"/>
            <a:ext cx="993556" cy="278048"/>
          </a:xfrm>
          <a:prstGeom prst="rect">
            <a:avLst/>
          </a:prstGeom>
        </p:spPr>
      </p:pic>
      <p:pic>
        <p:nvPicPr>
          <p:cNvPr id="31" name="Obraz 30">
            <a:extLst>
              <a:ext uri="{FF2B5EF4-FFF2-40B4-BE49-F238E27FC236}">
                <a16:creationId xmlns:a16="http://schemas.microsoft.com/office/drawing/2014/main" id="{2E6C6FB8-5754-457F-B2FC-FAFFA0E6641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68984" y="4561700"/>
            <a:ext cx="604184" cy="285372"/>
          </a:xfrm>
          <a:prstGeom prst="rect">
            <a:avLst/>
          </a:prstGeom>
        </p:spPr>
      </p:pic>
      <p:pic>
        <p:nvPicPr>
          <p:cNvPr id="34" name="Obraz 33">
            <a:extLst>
              <a:ext uri="{FF2B5EF4-FFF2-40B4-BE49-F238E27FC236}">
                <a16:creationId xmlns:a16="http://schemas.microsoft.com/office/drawing/2014/main" id="{8180B45A-7C48-4867-854C-EA1FFA46829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16746" y="4518383"/>
            <a:ext cx="541758" cy="318078"/>
          </a:xfrm>
          <a:prstGeom prst="rect">
            <a:avLst/>
          </a:prstGeom>
        </p:spPr>
      </p:pic>
      <p:pic>
        <p:nvPicPr>
          <p:cNvPr id="38" name="Obraz 37">
            <a:extLst>
              <a:ext uri="{FF2B5EF4-FFF2-40B4-BE49-F238E27FC236}">
                <a16:creationId xmlns:a16="http://schemas.microsoft.com/office/drawing/2014/main" id="{414AEDBB-030A-4D42-BD76-095B8E88E02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534" y="4551702"/>
            <a:ext cx="339948" cy="339948"/>
          </a:xfrm>
          <a:prstGeom prst="rect">
            <a:avLst/>
          </a:prstGeom>
        </p:spPr>
      </p:pic>
      <p:sp>
        <p:nvSpPr>
          <p:cNvPr id="42" name="pole tekstowe 41">
            <a:extLst>
              <a:ext uri="{FF2B5EF4-FFF2-40B4-BE49-F238E27FC236}">
                <a16:creationId xmlns:a16="http://schemas.microsoft.com/office/drawing/2014/main" id="{25EC1084-8DDB-4049-A081-16C4773AE0E1}"/>
              </a:ext>
            </a:extLst>
          </p:cNvPr>
          <p:cNvSpPr txBox="1"/>
          <p:nvPr/>
        </p:nvSpPr>
        <p:spPr>
          <a:xfrm>
            <a:off x="195574" y="1135756"/>
            <a:ext cx="857756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00" dirty="0">
                <a:solidFill>
                  <a:srgbClr val="1F3449"/>
                </a:solidFill>
                <a:latin typeface="Lato Light" panose="020F03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Projekt EKOMAT gromadzi tych, którym zależy na przyszłości Ziemi i klimatu. Program wspiera promocję edukacji ekologicznej wśród naszych odbiorców oraz lokalnej społeczności. Każde zwrócone do EKOMATU opakowanie to dobry krok w kierunku zmiany postaw i dobra wiadomość dla lokalnego środowiska naturalnego. Zadaniem programu jest stworzenie dogodnych warunków i zachęcanie do tego prostego gestu na rzecz Ziemi.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CBFFBC3C-8FCD-4032-9C62-5EDE175B23F5}"/>
              </a:ext>
            </a:extLst>
          </p:cNvPr>
          <p:cNvSpPr txBox="1">
            <a:spLocks/>
          </p:cNvSpPr>
          <p:nvPr/>
        </p:nvSpPr>
        <p:spPr>
          <a:xfrm>
            <a:off x="151605" y="4404083"/>
            <a:ext cx="1612042" cy="2286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700" dirty="0">
                <a:solidFill>
                  <a:srgbClr val="1F3449"/>
                </a:solidFill>
                <a:latin typeface="Lato Light" panose="020F0302020204030203" pitchFamily="34" charset="-18"/>
              </a:rPr>
              <a:t>AKCJĘ WSPIERAJĄ:</a:t>
            </a:r>
            <a:endParaRPr lang="en-US" sz="700" dirty="0">
              <a:solidFill>
                <a:srgbClr val="1F3449"/>
              </a:solidFill>
              <a:latin typeface="Lato Light" panose="020F0302020204030203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6341085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ymbol zastępczy obrazu 8">
            <a:extLst>
              <a:ext uri="{FF2B5EF4-FFF2-40B4-BE49-F238E27FC236}">
                <a16:creationId xmlns:a16="http://schemas.microsoft.com/office/drawing/2014/main" id="{0F531E39-D1BB-4530-B878-365F4437361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22" b="1066"/>
          <a:stretch/>
        </p:blipFill>
        <p:spPr>
          <a:xfrm>
            <a:off x="-15240" y="4482"/>
            <a:ext cx="4274819" cy="5136777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35635D-31CD-48BC-852D-245FC397BE46}"/>
              </a:ext>
            </a:extLst>
          </p:cNvPr>
          <p:cNvSpPr txBox="1"/>
          <p:nvPr/>
        </p:nvSpPr>
        <p:spPr>
          <a:xfrm>
            <a:off x="5289603" y="971550"/>
            <a:ext cx="257654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500" b="1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Kompleksowa oferta </a:t>
            </a:r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2D0582AC-FC82-4AE9-BA96-C659DB8FBE48}"/>
              </a:ext>
            </a:extLst>
          </p:cNvPr>
          <p:cNvSpPr/>
          <p:nvPr/>
        </p:nvSpPr>
        <p:spPr>
          <a:xfrm>
            <a:off x="4721282" y="1055488"/>
            <a:ext cx="440574" cy="432290"/>
          </a:xfrm>
          <a:prstGeom prst="parallelogram">
            <a:avLst>
              <a:gd name="adj" fmla="val 60625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13A3D41-40D3-4A44-9228-C0DD11E382C6}"/>
              </a:ext>
            </a:extLst>
          </p:cNvPr>
          <p:cNvSpPr/>
          <p:nvPr/>
        </p:nvSpPr>
        <p:spPr>
          <a:xfrm>
            <a:off x="1" y="3180173"/>
            <a:ext cx="4260272" cy="1963327"/>
          </a:xfrm>
          <a:prstGeom prst="rect">
            <a:avLst/>
          </a:prstGeom>
          <a:solidFill>
            <a:srgbClr val="18293B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783A519-F02F-4A51-A277-BC3DD6CF964F}"/>
              </a:ext>
            </a:extLst>
          </p:cNvPr>
          <p:cNvGrpSpPr/>
          <p:nvPr/>
        </p:nvGrpSpPr>
        <p:grpSpPr>
          <a:xfrm>
            <a:off x="105197" y="2889226"/>
            <a:ext cx="2300547" cy="581891"/>
            <a:chOff x="5223164" y="1981200"/>
            <a:chExt cx="3067396" cy="775855"/>
          </a:xfrm>
          <a:solidFill>
            <a:srgbClr val="FF0000"/>
          </a:solidFill>
        </p:grpSpPr>
        <p:sp>
          <p:nvSpPr>
            <p:cNvPr id="22" name="Parallelogram 21">
              <a:extLst>
                <a:ext uri="{FF2B5EF4-FFF2-40B4-BE49-F238E27FC236}">
                  <a16:creationId xmlns:a16="http://schemas.microsoft.com/office/drawing/2014/main" id="{79838448-6C49-4A19-A723-E2036A4D9AFE}"/>
                </a:ext>
              </a:extLst>
            </p:cNvPr>
            <p:cNvSpPr/>
            <p:nvPr/>
          </p:nvSpPr>
          <p:spPr>
            <a:xfrm>
              <a:off x="5223164" y="1981200"/>
              <a:ext cx="872836" cy="775855"/>
            </a:xfrm>
            <a:prstGeom prst="parallelogram">
              <a:avLst>
                <a:gd name="adj" fmla="val 6062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350"/>
            </a:p>
          </p:txBody>
        </p:sp>
        <p:sp>
          <p:nvSpPr>
            <p:cNvPr id="23" name="Parallelogram 22">
              <a:extLst>
                <a:ext uri="{FF2B5EF4-FFF2-40B4-BE49-F238E27FC236}">
                  <a16:creationId xmlns:a16="http://schemas.microsoft.com/office/drawing/2014/main" id="{76134CE8-3A71-47D9-ADB4-FAE1A268D033}"/>
                </a:ext>
              </a:extLst>
            </p:cNvPr>
            <p:cNvSpPr/>
            <p:nvPr/>
          </p:nvSpPr>
          <p:spPr>
            <a:xfrm>
              <a:off x="5954684" y="1981200"/>
              <a:ext cx="872836" cy="775855"/>
            </a:xfrm>
            <a:prstGeom prst="parallelogram">
              <a:avLst>
                <a:gd name="adj" fmla="val 6062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350"/>
            </a:p>
          </p:txBody>
        </p:sp>
        <p:sp>
          <p:nvSpPr>
            <p:cNvPr id="24" name="Parallelogram 23">
              <a:extLst>
                <a:ext uri="{FF2B5EF4-FFF2-40B4-BE49-F238E27FC236}">
                  <a16:creationId xmlns:a16="http://schemas.microsoft.com/office/drawing/2014/main" id="{92CA8629-1DD6-4B5C-B34A-144720356D0A}"/>
                </a:ext>
              </a:extLst>
            </p:cNvPr>
            <p:cNvSpPr/>
            <p:nvPr/>
          </p:nvSpPr>
          <p:spPr>
            <a:xfrm>
              <a:off x="6686204" y="1981200"/>
              <a:ext cx="872836" cy="775855"/>
            </a:xfrm>
            <a:prstGeom prst="parallelogram">
              <a:avLst>
                <a:gd name="adj" fmla="val 6062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350"/>
            </a:p>
          </p:txBody>
        </p:sp>
        <p:sp>
          <p:nvSpPr>
            <p:cNvPr id="25" name="Parallelogram 24">
              <a:extLst>
                <a:ext uri="{FF2B5EF4-FFF2-40B4-BE49-F238E27FC236}">
                  <a16:creationId xmlns:a16="http://schemas.microsoft.com/office/drawing/2014/main" id="{6726ACED-4AC2-4918-9898-AFAE2D0111AD}"/>
                </a:ext>
              </a:extLst>
            </p:cNvPr>
            <p:cNvSpPr/>
            <p:nvPr/>
          </p:nvSpPr>
          <p:spPr>
            <a:xfrm>
              <a:off x="7417724" y="1981200"/>
              <a:ext cx="872836" cy="775855"/>
            </a:xfrm>
            <a:prstGeom prst="parallelogram">
              <a:avLst>
                <a:gd name="adj" fmla="val 6062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350"/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368A2B6B-D3F6-400B-9C2E-62B5B34E6CB0}"/>
              </a:ext>
            </a:extLst>
          </p:cNvPr>
          <p:cNvSpPr txBox="1"/>
          <p:nvPr/>
        </p:nvSpPr>
        <p:spPr>
          <a:xfrm>
            <a:off x="246530" y="4084026"/>
            <a:ext cx="3455494" cy="638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l-PL" sz="825" dirty="0">
                <a:solidFill>
                  <a:schemeClr val="bg1">
                    <a:lumMod val="85000"/>
                  </a:schemeClr>
                </a:solidFill>
                <a:latin typeface="Lato" panose="020F0502020204030203" pitchFamily="34" charset="0"/>
              </a:rPr>
              <a:t>Kompania Dystrybucyjna to nowoczesne, stabilne struktury nastawione na innowacyjność i elastyczność, zbudowane w oparciu o ponad 30 letnią tradycję istnienia na rynku.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1291DA4-173A-48BF-B197-5FBC8F9D7FE1}"/>
              </a:ext>
            </a:extLst>
          </p:cNvPr>
          <p:cNvSpPr txBox="1"/>
          <p:nvPr/>
        </p:nvSpPr>
        <p:spPr>
          <a:xfrm>
            <a:off x="246530" y="3811595"/>
            <a:ext cx="27647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WARTO NAM ZAUFAĆ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4AF614A-42FE-4F17-8AFE-C5A71706C776}"/>
              </a:ext>
            </a:extLst>
          </p:cNvPr>
          <p:cNvSpPr txBox="1"/>
          <p:nvPr/>
        </p:nvSpPr>
        <p:spPr>
          <a:xfrm>
            <a:off x="5289603" y="1287600"/>
            <a:ext cx="3583193" cy="638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l-PL" sz="825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</a:rPr>
              <a:t>Nasze portfolio zawiera szeroki asortyment, a produkty z grup:  wody, soki, napoje, wina, piwo i alkohol mocny są kategoriami w dystrybucji, w których specjalizują się nasze firmy.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7E6F251-C9E0-41CA-8223-170359EF3648}"/>
              </a:ext>
            </a:extLst>
          </p:cNvPr>
          <p:cNvSpPr txBox="1"/>
          <p:nvPr/>
        </p:nvSpPr>
        <p:spPr>
          <a:xfrm>
            <a:off x="5289604" y="2253328"/>
            <a:ext cx="251362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500" b="1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Sprawna dystrybucja 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20935EF-4160-479B-B9C6-6BAAA1655490}"/>
              </a:ext>
            </a:extLst>
          </p:cNvPr>
          <p:cNvSpPr txBox="1"/>
          <p:nvPr/>
        </p:nvSpPr>
        <p:spPr>
          <a:xfrm>
            <a:off x="5289603" y="2569377"/>
            <a:ext cx="3469107" cy="473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l-PL" sz="825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</a:rPr>
              <a:t>Zapewniamy 24 godzinny system dostaw. Część zamówień realizujemy jeszcze tego samego dnia.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9C5AC04-80B1-4F55-BD06-3BD783D5FA36}"/>
              </a:ext>
            </a:extLst>
          </p:cNvPr>
          <p:cNvSpPr txBox="1"/>
          <p:nvPr/>
        </p:nvSpPr>
        <p:spPr>
          <a:xfrm>
            <a:off x="5289604" y="3346353"/>
            <a:ext cx="301067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500" b="1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Profesjonalny zespół 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884DCB3-3DA3-482E-9DB4-C1D67F7B6D20}"/>
              </a:ext>
            </a:extLst>
          </p:cNvPr>
          <p:cNvSpPr txBox="1"/>
          <p:nvPr/>
        </p:nvSpPr>
        <p:spPr>
          <a:xfrm>
            <a:off x="5289603" y="3662404"/>
            <a:ext cx="3407933" cy="663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l-PL" sz="825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</a:rPr>
              <a:t>Zespół ponad 100 handlowców oraz prawie 50 osób działu wsparcia sprzedaży to gwarancja wysokich standardów obsługi i zadowolenia klientów.</a:t>
            </a:r>
          </a:p>
        </p:txBody>
      </p:sp>
      <p:sp>
        <p:nvSpPr>
          <p:cNvPr id="33" name="Parallelogram 4">
            <a:extLst>
              <a:ext uri="{FF2B5EF4-FFF2-40B4-BE49-F238E27FC236}">
                <a16:creationId xmlns:a16="http://schemas.microsoft.com/office/drawing/2014/main" id="{2D0582AC-FC82-4AE9-BA96-C659DB8FBE48}"/>
              </a:ext>
            </a:extLst>
          </p:cNvPr>
          <p:cNvSpPr/>
          <p:nvPr/>
        </p:nvSpPr>
        <p:spPr>
          <a:xfrm>
            <a:off x="4721282" y="2351701"/>
            <a:ext cx="440574" cy="432290"/>
          </a:xfrm>
          <a:prstGeom prst="parallelogram">
            <a:avLst>
              <a:gd name="adj" fmla="val 60625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34" name="Parallelogram 4">
            <a:extLst>
              <a:ext uri="{FF2B5EF4-FFF2-40B4-BE49-F238E27FC236}">
                <a16:creationId xmlns:a16="http://schemas.microsoft.com/office/drawing/2014/main" id="{2D0582AC-FC82-4AE9-BA96-C659DB8FBE48}"/>
              </a:ext>
            </a:extLst>
          </p:cNvPr>
          <p:cNvSpPr/>
          <p:nvPr/>
        </p:nvSpPr>
        <p:spPr>
          <a:xfrm>
            <a:off x="4721282" y="3433741"/>
            <a:ext cx="440574" cy="432290"/>
          </a:xfrm>
          <a:prstGeom prst="parallelogram">
            <a:avLst>
              <a:gd name="adj" fmla="val 60625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</p:spTree>
    <p:extLst>
      <p:ext uri="{BB962C8B-B14F-4D97-AF65-F5344CB8AC3E}">
        <p14:creationId xmlns:p14="http://schemas.microsoft.com/office/powerpoint/2010/main" val="1485395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4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04EFC7E9-5951-4D0D-B7BB-32AE74307497}"/>
              </a:ext>
            </a:extLst>
          </p:cNvPr>
          <p:cNvSpPr txBox="1"/>
          <p:nvPr/>
        </p:nvSpPr>
        <p:spPr>
          <a:xfrm>
            <a:off x="1886810" y="2745297"/>
            <a:ext cx="53703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5400" dirty="0">
                <a:solidFill>
                  <a:schemeClr val="bg1"/>
                </a:solidFill>
                <a:latin typeface="Montserrat ExtraBold" panose="00000900000000000000" pitchFamily="2" charset="0"/>
              </a:rPr>
              <a:t>ZAPRASZAMY</a:t>
            </a:r>
            <a:endParaRPr lang="en-ID" sz="5400" dirty="0">
              <a:solidFill>
                <a:srgbClr val="FF0000"/>
              </a:solidFill>
              <a:latin typeface="Montserrat ExtraBold" panose="00000900000000000000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F74E055-265C-4585-A38D-BF0A405DC180}"/>
              </a:ext>
            </a:extLst>
          </p:cNvPr>
          <p:cNvSpPr txBox="1"/>
          <p:nvPr/>
        </p:nvSpPr>
        <p:spPr>
          <a:xfrm>
            <a:off x="3525937" y="4675739"/>
            <a:ext cx="1985638" cy="257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825" dirty="0">
                <a:solidFill>
                  <a:srgbClr val="FF0000"/>
                </a:solidFill>
                <a:latin typeface="Lato" panose="020F0502020204030203" pitchFamily="34" charset="0"/>
              </a:rPr>
              <a:t>www. </a:t>
            </a:r>
            <a:r>
              <a:rPr lang="id-ID" sz="825" dirty="0">
                <a:solidFill>
                  <a:schemeClr val="bg1">
                    <a:lumMod val="85000"/>
                  </a:schemeClr>
                </a:solidFill>
                <a:latin typeface="Lato" panose="020F0502020204030203" pitchFamily="34" charset="0"/>
              </a:rPr>
              <a:t>kd.com.pl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5ABCB90-AAA6-451F-8E50-1AE69CAC20DE}"/>
              </a:ext>
            </a:extLst>
          </p:cNvPr>
          <p:cNvCxnSpPr>
            <a:cxnSpLocks/>
          </p:cNvCxnSpPr>
          <p:nvPr/>
        </p:nvCxnSpPr>
        <p:spPr>
          <a:xfrm>
            <a:off x="4244938" y="4666951"/>
            <a:ext cx="548138" cy="0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Symbol zastępczy obrazu 29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91" b="27991"/>
          <a:stretch/>
        </p:blipFill>
        <p:spPr/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C6A5D42-B3E6-4C5A-8AB8-2C03459CFA24}"/>
              </a:ext>
            </a:extLst>
          </p:cNvPr>
          <p:cNvGrpSpPr/>
          <p:nvPr/>
        </p:nvGrpSpPr>
        <p:grpSpPr>
          <a:xfrm>
            <a:off x="3421727" y="1966480"/>
            <a:ext cx="2300547" cy="581891"/>
            <a:chOff x="5223164" y="1981200"/>
            <a:chExt cx="3067396" cy="775855"/>
          </a:xfrm>
        </p:grpSpPr>
        <p:sp>
          <p:nvSpPr>
            <p:cNvPr id="6" name="Parallelogram 5">
              <a:extLst>
                <a:ext uri="{FF2B5EF4-FFF2-40B4-BE49-F238E27FC236}">
                  <a16:creationId xmlns:a16="http://schemas.microsoft.com/office/drawing/2014/main" id="{3720BD46-4EE3-4EED-9AC5-7BFEF2AD7549}"/>
                </a:ext>
              </a:extLst>
            </p:cNvPr>
            <p:cNvSpPr/>
            <p:nvPr/>
          </p:nvSpPr>
          <p:spPr>
            <a:xfrm>
              <a:off x="5223164" y="1981200"/>
              <a:ext cx="872836" cy="775855"/>
            </a:xfrm>
            <a:prstGeom prst="parallelogram">
              <a:avLst>
                <a:gd name="adj" fmla="val 60625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1350"/>
            </a:p>
          </p:txBody>
        </p:sp>
        <p:sp>
          <p:nvSpPr>
            <p:cNvPr id="7" name="Parallelogram 6">
              <a:extLst>
                <a:ext uri="{FF2B5EF4-FFF2-40B4-BE49-F238E27FC236}">
                  <a16:creationId xmlns:a16="http://schemas.microsoft.com/office/drawing/2014/main" id="{7DCDE286-DBA6-4484-96AF-EA86D05C5EDF}"/>
                </a:ext>
              </a:extLst>
            </p:cNvPr>
            <p:cNvSpPr/>
            <p:nvPr/>
          </p:nvSpPr>
          <p:spPr>
            <a:xfrm>
              <a:off x="5954684" y="1981200"/>
              <a:ext cx="872836" cy="775855"/>
            </a:xfrm>
            <a:prstGeom prst="parallelogram">
              <a:avLst>
                <a:gd name="adj" fmla="val 60625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1350"/>
            </a:p>
          </p:txBody>
        </p:sp>
        <p:sp>
          <p:nvSpPr>
            <p:cNvPr id="8" name="Parallelogram 7">
              <a:extLst>
                <a:ext uri="{FF2B5EF4-FFF2-40B4-BE49-F238E27FC236}">
                  <a16:creationId xmlns:a16="http://schemas.microsoft.com/office/drawing/2014/main" id="{0BEF750A-197E-4BFD-B01D-3CFC55626BC4}"/>
                </a:ext>
              </a:extLst>
            </p:cNvPr>
            <p:cNvSpPr/>
            <p:nvPr/>
          </p:nvSpPr>
          <p:spPr>
            <a:xfrm>
              <a:off x="6686204" y="1981200"/>
              <a:ext cx="872836" cy="775855"/>
            </a:xfrm>
            <a:prstGeom prst="parallelogram">
              <a:avLst>
                <a:gd name="adj" fmla="val 60625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1350"/>
            </a:p>
          </p:txBody>
        </p:sp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id="{84D689CB-DAE5-4C83-9CE2-49EAFC9160F6}"/>
                </a:ext>
              </a:extLst>
            </p:cNvPr>
            <p:cNvSpPr/>
            <p:nvPr/>
          </p:nvSpPr>
          <p:spPr>
            <a:xfrm>
              <a:off x="7417724" y="1981200"/>
              <a:ext cx="872836" cy="775855"/>
            </a:xfrm>
            <a:prstGeom prst="parallelogram">
              <a:avLst>
                <a:gd name="adj" fmla="val 60625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1350"/>
            </a:p>
          </p:txBody>
        </p:sp>
      </p:grpSp>
      <p:sp>
        <p:nvSpPr>
          <p:cNvPr id="12" name="TextBox 28">
            <a:extLst>
              <a:ext uri="{FF2B5EF4-FFF2-40B4-BE49-F238E27FC236}">
                <a16:creationId xmlns:a16="http://schemas.microsoft.com/office/drawing/2014/main" id="{051885FA-67B4-16FE-E3D6-716A8E3812D0}"/>
              </a:ext>
            </a:extLst>
          </p:cNvPr>
          <p:cNvSpPr txBox="1"/>
          <p:nvPr/>
        </p:nvSpPr>
        <p:spPr>
          <a:xfrm>
            <a:off x="4061285" y="3357723"/>
            <a:ext cx="102143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7200">
                <a:solidFill>
                  <a:schemeClr val="bg1"/>
                </a:solidFill>
                <a:latin typeface="Montserrat ExtraBold" panose="00000900000000000000" pitchFamily="2" charset="0"/>
              </a:defRPr>
            </a:lvl1pPr>
            <a:lvl2pPr indent="0" algn="ctr" defTabSz="457200">
              <a:spcBef>
                <a:spcPct val="20000"/>
              </a:spcBef>
              <a:buFont typeface="Arial"/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2pPr>
            <a:lvl3pPr indent="0" algn="ctr" defTabSz="457200">
              <a:spcBef>
                <a:spcPct val="20000"/>
              </a:spcBef>
              <a:buFont typeface="Arial"/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indent="0" algn="ctr" defTabSz="457200">
              <a:spcBef>
                <a:spcPct val="2000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indent="0" algn="ctr" defTabSz="457200">
              <a:spcBef>
                <a:spcPct val="2000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indent="0" algn="ctr" defTabSz="457200">
              <a:spcBef>
                <a:spcPct val="2000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indent="0" algn="ctr" defTabSz="457200">
              <a:spcBef>
                <a:spcPct val="2000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indent="0" algn="ctr" defTabSz="457200">
              <a:spcBef>
                <a:spcPct val="2000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indent="0" algn="ctr" defTabSz="457200">
              <a:spcBef>
                <a:spcPct val="2000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pl-PL" sz="900" dirty="0">
              <a:latin typeface="Montserrat ExtraLight" panose="00000300000000000000" pitchFamily="2" charset="-18"/>
            </a:endParaRPr>
          </a:p>
          <a:p>
            <a:r>
              <a:rPr lang="pl-PL" sz="900" dirty="0">
                <a:latin typeface="Montserrat ExtraLight" panose="00000300000000000000" pitchFamily="2" charset="-18"/>
              </a:rPr>
              <a:t>Do współpracy</a:t>
            </a:r>
          </a:p>
          <a:p>
            <a:endParaRPr lang="pl-PL" sz="900" dirty="0">
              <a:latin typeface="Montserrat ExtraLight" panose="000003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622141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Obraz 2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334000" cy="5143500"/>
          </a:xfrm>
          <a:prstGeom prst="rect">
            <a:avLst/>
          </a:prstGeom>
        </p:spPr>
      </p:pic>
      <p:sp>
        <p:nvSpPr>
          <p:cNvPr id="9" name="TextBox 28"/>
          <p:cNvSpPr txBox="1"/>
          <p:nvPr/>
        </p:nvSpPr>
        <p:spPr>
          <a:xfrm>
            <a:off x="5562600" y="1352550"/>
            <a:ext cx="324612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900" dirty="0">
                <a:solidFill>
                  <a:schemeClr val="bg1"/>
                </a:solidFill>
                <a:latin typeface="Lato Light" panose="020F0302020204030203" pitchFamily="34" charset="-18"/>
              </a:rPr>
              <a:t>W lipcu 2014 roku powstała Kompania Dystrybucyjna – nowy podmiot pełniący rolę jednostki dominującej, odpowiedzialnej za nadzór i koordynację działań wszystkich spółek wchodzących w skład Grupy.</a:t>
            </a:r>
          </a:p>
          <a:p>
            <a:pPr algn="just"/>
            <a:endParaRPr lang="pl-PL" sz="900" dirty="0">
              <a:solidFill>
                <a:schemeClr val="bg1"/>
              </a:solidFill>
              <a:latin typeface="Lato Light" panose="020F0302020204030203" pitchFamily="34" charset="-18"/>
            </a:endParaRPr>
          </a:p>
          <a:p>
            <a:pPr algn="just"/>
            <a:r>
              <a:rPr lang="pl-PL" sz="900" dirty="0">
                <a:solidFill>
                  <a:schemeClr val="bg1"/>
                </a:solidFill>
                <a:latin typeface="Lato Light" panose="020F0302020204030203" pitchFamily="34" charset="-18"/>
              </a:rPr>
              <a:t>Głównym celem powołania nowej struktury było zbudowanie efektu synergii, który pozwala na spójną komunikację wizerunkową oraz wsparcie operacyjne i handlowe poszczególnych ogniw organizacji.</a:t>
            </a:r>
          </a:p>
          <a:p>
            <a:pPr algn="just"/>
            <a:endParaRPr lang="pl-PL" sz="900" dirty="0">
              <a:solidFill>
                <a:schemeClr val="bg1"/>
              </a:solidFill>
              <a:latin typeface="Lato Light" panose="020F0302020204030203" pitchFamily="34" charset="-18"/>
            </a:endParaRPr>
          </a:p>
          <a:p>
            <a:pPr algn="just"/>
            <a:r>
              <a:rPr lang="pl-PL" sz="900" dirty="0">
                <a:solidFill>
                  <a:schemeClr val="bg1"/>
                </a:solidFill>
                <a:latin typeface="Lato Light" panose="020F0302020204030203" pitchFamily="34" charset="-18"/>
              </a:rPr>
              <a:t>Kluczowe korzyści nowej struktury:</a:t>
            </a:r>
          </a:p>
          <a:p>
            <a:pPr algn="just"/>
            <a:endParaRPr lang="pl-PL" sz="900" dirty="0">
              <a:solidFill>
                <a:schemeClr val="bg1"/>
              </a:solidFill>
              <a:latin typeface="Lato Light" panose="020F0302020204030203" pitchFamily="34" charset="-18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pl-PL" sz="800" dirty="0">
                <a:solidFill>
                  <a:schemeClr val="bg1"/>
                </a:solidFill>
                <a:latin typeface="Lato Light" panose="020F0302020204030203" pitchFamily="34" charset="-18"/>
              </a:rPr>
              <a:t>Wzmocnienie Grupy dzięki wzajemnemu uzupełnianiu się ofert poszczególnych spółek.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pl-PL" sz="800" dirty="0">
                <a:solidFill>
                  <a:schemeClr val="bg1"/>
                </a:solidFill>
                <a:latin typeface="Lato Light" panose="020F0302020204030203" pitchFamily="34" charset="-18"/>
              </a:rPr>
              <a:t>Budowa spójnego wizerunku oraz zwiększenie rozpoznawalności marki Grupy na rynku.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pl-PL" sz="800" dirty="0">
                <a:solidFill>
                  <a:schemeClr val="bg1"/>
                </a:solidFill>
                <a:latin typeface="Lato Light" panose="020F0302020204030203" pitchFamily="34" charset="-18"/>
              </a:rPr>
              <a:t>Skuteczniejsza ekspansja na nowe rynki, poszerzanie asortymentu i dotarcie do nowych grup klientów.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pl-PL" sz="800" dirty="0">
                <a:solidFill>
                  <a:schemeClr val="bg1"/>
                </a:solidFill>
                <a:latin typeface="Lato Light" panose="020F0302020204030203" pitchFamily="34" charset="-18"/>
              </a:rPr>
              <a:t>Eliminacja zjawiska </a:t>
            </a:r>
            <a:r>
              <a:rPr lang="pl-PL" sz="800" dirty="0" err="1">
                <a:solidFill>
                  <a:schemeClr val="bg1"/>
                </a:solidFill>
                <a:latin typeface="Lato Light" panose="020F0302020204030203" pitchFamily="34" charset="-18"/>
              </a:rPr>
              <a:t>kanibalizacji</a:t>
            </a:r>
            <a:r>
              <a:rPr lang="pl-PL" sz="800" dirty="0">
                <a:solidFill>
                  <a:schemeClr val="bg1"/>
                </a:solidFill>
                <a:latin typeface="Lato Light" panose="020F0302020204030203" pitchFamily="34" charset="-18"/>
              </a:rPr>
              <a:t> ofert oraz eliminacja wewnętrznych konfliktów interesów.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pl-PL" sz="800" dirty="0">
                <a:solidFill>
                  <a:schemeClr val="bg1"/>
                </a:solidFill>
                <a:latin typeface="Lato Light" panose="020F0302020204030203" pitchFamily="34" charset="-18"/>
              </a:rPr>
              <a:t>Harmonijny rozwój całej Grupy poprzez optymalne wykorzystanie potencjału każdej ze spółek.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pl-PL" sz="800" dirty="0">
                <a:solidFill>
                  <a:schemeClr val="bg1"/>
                </a:solidFill>
                <a:latin typeface="Lato Light" panose="020F0302020204030203" pitchFamily="34" charset="-18"/>
              </a:rPr>
              <a:t>Wzmocnienie pozycji rynkowej w rywalizacji z sieciami zagranicznymi oraz dyskontami</a:t>
            </a:r>
            <a:endParaRPr lang="en-US" sz="800" dirty="0">
              <a:solidFill>
                <a:schemeClr val="bg1"/>
              </a:solidFill>
              <a:latin typeface="Lato Light" panose="020F0302020204030203" pitchFamily="34" charset="-18"/>
            </a:endParaRPr>
          </a:p>
        </p:txBody>
      </p:sp>
      <p:sp>
        <p:nvSpPr>
          <p:cNvPr id="15" name="Tytuł 14"/>
          <p:cNvSpPr>
            <a:spLocks noGrp="1"/>
          </p:cNvSpPr>
          <p:nvPr>
            <p:ph type="title"/>
          </p:nvPr>
        </p:nvSpPr>
        <p:spPr>
          <a:xfrm>
            <a:off x="5486400" y="485744"/>
            <a:ext cx="3505200" cy="400110"/>
          </a:xfr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latin typeface="Montserrat" panose="00000500000000000000" pitchFamily="2" charset="0"/>
                <a:ea typeface="+mn-ea"/>
                <a:cs typeface="+mn-cs"/>
              </a:rPr>
              <a:t>MISJA I CELE</a:t>
            </a:r>
          </a:p>
        </p:txBody>
      </p:sp>
      <p:sp>
        <p:nvSpPr>
          <p:cNvPr id="16" name="Symbol zastępczy tekstu 15"/>
          <p:cNvSpPr>
            <a:spLocks noGrp="1"/>
          </p:cNvSpPr>
          <p:nvPr>
            <p:ph type="body" sz="quarter" idx="23"/>
          </p:nvPr>
        </p:nvSpPr>
        <p:spPr>
          <a:xfrm>
            <a:off x="5486400" y="819150"/>
            <a:ext cx="3505200" cy="261610"/>
          </a:xfrm>
          <a:noFill/>
        </p:spPr>
        <p:txBody>
          <a:bodyPr wrap="square" rtlCol="0">
            <a:spAutoFit/>
          </a:bodyPr>
          <a:lstStyle/>
          <a:p>
            <a:r>
              <a:rPr lang="pl-PL" sz="1100" dirty="0">
                <a:solidFill>
                  <a:srgbClr val="E1071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Grupa Kapitałowa Kompania Dystrybucyjna </a:t>
            </a:r>
          </a:p>
        </p:txBody>
      </p:sp>
      <p:pic>
        <p:nvPicPr>
          <p:cNvPr id="24" name="Obraz 23">
            <a:hlinkClick r:id="rId3" tooltip="WWW.KOMPANIADYSTRYBUCYJNA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1418" b="49995"/>
          <a:stretch/>
        </p:blipFill>
        <p:spPr>
          <a:xfrm>
            <a:off x="876300" y="2983456"/>
            <a:ext cx="3048000" cy="1438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3080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8"/>
          <p:cNvSpPr txBox="1"/>
          <p:nvPr/>
        </p:nvSpPr>
        <p:spPr>
          <a:xfrm>
            <a:off x="5562600" y="1352550"/>
            <a:ext cx="332232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900" dirty="0">
                <a:solidFill>
                  <a:schemeClr val="bg1"/>
                </a:solidFill>
                <a:latin typeface="Lato Light" panose="020F0302020204030203" pitchFamily="34" charset="-18"/>
              </a:rPr>
              <a:t>Naszą historię zapoczątkowała firma TEDI Dystrybucja z oddziałem w Nowych Piekutach. Wkrótce dołączył do niej drugi filar grupy – olsztyński MAG. </a:t>
            </a:r>
          </a:p>
          <a:p>
            <a:pPr algn="just"/>
            <a:endParaRPr lang="pl-PL" sz="900" dirty="0">
              <a:solidFill>
                <a:schemeClr val="bg1"/>
              </a:solidFill>
              <a:latin typeface="Lato Light" panose="020F0302020204030203" pitchFamily="34" charset="-18"/>
            </a:endParaRPr>
          </a:p>
          <a:p>
            <a:pPr algn="just"/>
            <a:r>
              <a:rPr lang="pl-PL" sz="900" dirty="0">
                <a:solidFill>
                  <a:schemeClr val="bg1"/>
                </a:solidFill>
                <a:latin typeface="Lato Light" panose="020F0302020204030203" pitchFamily="34" charset="-18"/>
              </a:rPr>
              <a:t>Kolejne lata to czas intensywnego wzrostu: otworzyliśmy filie w Chwaszczynie, Suwałkach oraz Siedlcach. Przełomowy rok 2007 przyniósł ekspansję na nowe regiony kraju – przejęcie firm KCD i MAK w Bydgoszczy oraz TANO w Warszawie znacząco wzmocniło naszą pozycję. Dynamiczny rozwój kontynuowaliśmy poprzez inwestycję w oddział w Lublinie, otwierający nam drogę na południowy wschód, oraz otwarcie placówki we Wrocławiu w 2017 roku. </a:t>
            </a:r>
          </a:p>
          <a:p>
            <a:pPr algn="just"/>
            <a:endParaRPr lang="pl-PL" sz="900" dirty="0">
              <a:solidFill>
                <a:schemeClr val="bg1"/>
              </a:solidFill>
              <a:latin typeface="Lato Light" panose="020F0302020204030203" pitchFamily="34" charset="-18"/>
            </a:endParaRPr>
          </a:p>
          <a:p>
            <a:pPr algn="just"/>
            <a:r>
              <a:rPr lang="pl-PL" sz="900" dirty="0">
                <a:solidFill>
                  <a:schemeClr val="bg1"/>
                </a:solidFill>
                <a:latin typeface="Lato Light" panose="020F0302020204030203" pitchFamily="34" charset="-18"/>
              </a:rPr>
              <a:t>Ostatnie lata upłynęły pod znakiem budowania silnej marki KD, czego zwieńczeniem było uruchomienie oddziałów w Kaliszu (2021) oraz Sosnowcu (2023).</a:t>
            </a:r>
          </a:p>
          <a:p>
            <a:pPr algn="just"/>
            <a:endParaRPr lang="pl-PL" sz="900" dirty="0">
              <a:solidFill>
                <a:schemeClr val="bg1"/>
              </a:solidFill>
              <a:latin typeface="Lato Light" panose="020F0302020204030203" pitchFamily="34" charset="-18"/>
            </a:endParaRPr>
          </a:p>
          <a:p>
            <a:pPr algn="just"/>
            <a:endParaRPr lang="pl-PL" sz="900" dirty="0">
              <a:solidFill>
                <a:schemeClr val="bg1"/>
              </a:solidFill>
              <a:latin typeface="Lato Light" panose="020F0302020204030203" pitchFamily="34" charset="-18"/>
            </a:endParaRPr>
          </a:p>
        </p:txBody>
      </p:sp>
      <p:sp>
        <p:nvSpPr>
          <p:cNvPr id="12" name="Tytuł 11"/>
          <p:cNvSpPr>
            <a:spLocks noGrp="1"/>
          </p:cNvSpPr>
          <p:nvPr>
            <p:ph type="title"/>
          </p:nvPr>
        </p:nvSpPr>
        <p:spPr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pl-PL" sz="2000" dirty="0">
                <a:latin typeface="Montserrat" panose="00000500000000000000" pitchFamily="2" charset="0"/>
                <a:ea typeface="+mn-ea"/>
                <a:cs typeface="+mn-cs"/>
              </a:rPr>
              <a:t>HISTORIA</a:t>
            </a:r>
          </a:p>
        </p:txBody>
      </p:sp>
      <p:sp>
        <p:nvSpPr>
          <p:cNvPr id="13" name="Symbol zastępczy tekstu 12"/>
          <p:cNvSpPr>
            <a:spLocks noGrp="1"/>
          </p:cNvSpPr>
          <p:nvPr>
            <p:ph type="body" sz="quarter" idx="23"/>
          </p:nvPr>
        </p:nvSpPr>
        <p:spPr>
          <a:noFill/>
        </p:spPr>
        <p:txBody>
          <a:bodyPr vert="horz" wrap="square" lIns="91440" tIns="45720" rIns="91440" bIns="45720" rtlCol="0">
            <a:spAutoFit/>
          </a:bodyPr>
          <a:lstStyle/>
          <a:p>
            <a:r>
              <a:rPr lang="pl-PL" sz="1100" dirty="0">
                <a:solidFill>
                  <a:srgbClr val="E1071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Dynamika rozwoju</a:t>
            </a:r>
          </a:p>
        </p:txBody>
      </p:sp>
      <p:sp>
        <p:nvSpPr>
          <p:cNvPr id="51" name="Rectangle 1">
            <a:extLst>
              <a:ext uri="{FF2B5EF4-FFF2-40B4-BE49-F238E27FC236}">
                <a16:creationId xmlns:a16="http://schemas.microsoft.com/office/drawing/2014/main" id="{3B422936-BF7D-4704-AF7D-BAA9855516D7}"/>
              </a:ext>
            </a:extLst>
          </p:cNvPr>
          <p:cNvSpPr/>
          <p:nvPr/>
        </p:nvSpPr>
        <p:spPr>
          <a:xfrm>
            <a:off x="283840" y="819150"/>
            <a:ext cx="1506890" cy="323850"/>
          </a:xfrm>
          <a:prstGeom prst="rect">
            <a:avLst/>
          </a:prstGeom>
          <a:solidFill>
            <a:srgbClr val="1A283C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1000" b="1" dirty="0">
                <a:latin typeface="Lato Black" panose="020F0A02020204030203" pitchFamily="34" charset="-18"/>
              </a:rPr>
              <a:t>TEDI DYSTRYBUCJA</a:t>
            </a:r>
            <a:endParaRPr lang="en-US" sz="1000" b="1" dirty="0">
              <a:latin typeface="Lato Black" panose="020F0A02020204030203" pitchFamily="34" charset="-18"/>
            </a:endParaRPr>
          </a:p>
        </p:txBody>
      </p:sp>
      <p:sp>
        <p:nvSpPr>
          <p:cNvPr id="55" name="Rectangle 1">
            <a:extLst>
              <a:ext uri="{FF2B5EF4-FFF2-40B4-BE49-F238E27FC236}">
                <a16:creationId xmlns:a16="http://schemas.microsoft.com/office/drawing/2014/main" id="{32F0D218-E5F0-4DF5-94EA-839EBA24348F}"/>
              </a:ext>
            </a:extLst>
          </p:cNvPr>
          <p:cNvSpPr/>
          <p:nvPr/>
        </p:nvSpPr>
        <p:spPr>
          <a:xfrm>
            <a:off x="274319" y="2343898"/>
            <a:ext cx="1005033" cy="28575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800" b="1" dirty="0">
                <a:solidFill>
                  <a:schemeClr val="tx1"/>
                </a:solidFill>
                <a:latin typeface="Lato Black" panose="020F0A02020204030203" pitchFamily="34" charset="-18"/>
              </a:rPr>
              <a:t>NOWE PIEKUTY</a:t>
            </a:r>
            <a:endParaRPr lang="en-US" sz="800" b="1" dirty="0">
              <a:solidFill>
                <a:schemeClr val="tx1"/>
              </a:solidFill>
              <a:latin typeface="Lato Black" panose="020F0A02020204030203" pitchFamily="34" charset="-18"/>
            </a:endParaRPr>
          </a:p>
        </p:txBody>
      </p:sp>
      <p:sp>
        <p:nvSpPr>
          <p:cNvPr id="64" name="Rectangle 1">
            <a:extLst>
              <a:ext uri="{FF2B5EF4-FFF2-40B4-BE49-F238E27FC236}">
                <a16:creationId xmlns:a16="http://schemas.microsoft.com/office/drawing/2014/main" id="{365BD434-C523-44AD-8884-3E14E8CFDC5B}"/>
              </a:ext>
            </a:extLst>
          </p:cNvPr>
          <p:cNvSpPr/>
          <p:nvPr/>
        </p:nvSpPr>
        <p:spPr>
          <a:xfrm>
            <a:off x="1311179" y="2343897"/>
            <a:ext cx="470030" cy="28575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800" b="1">
                <a:solidFill>
                  <a:schemeClr val="tx1"/>
                </a:solidFill>
                <a:latin typeface="Lato Black" panose="020F0A02020204030203" pitchFamily="34" charset="-18"/>
              </a:rPr>
              <a:t>1989</a:t>
            </a:r>
            <a:endParaRPr lang="en-US" sz="800" b="1" dirty="0">
              <a:solidFill>
                <a:schemeClr val="tx1"/>
              </a:solidFill>
              <a:latin typeface="Lato Black" panose="020F0A02020204030203" pitchFamily="34" charset="-18"/>
            </a:endParaRPr>
          </a:p>
        </p:txBody>
      </p:sp>
      <p:sp>
        <p:nvSpPr>
          <p:cNvPr id="65" name="Rectangle 1">
            <a:extLst>
              <a:ext uri="{FF2B5EF4-FFF2-40B4-BE49-F238E27FC236}">
                <a16:creationId xmlns:a16="http://schemas.microsoft.com/office/drawing/2014/main" id="{CF80BEF8-C6DF-4D3B-967D-106675F3A844}"/>
              </a:ext>
            </a:extLst>
          </p:cNvPr>
          <p:cNvSpPr/>
          <p:nvPr/>
        </p:nvSpPr>
        <p:spPr>
          <a:xfrm>
            <a:off x="274319" y="2755662"/>
            <a:ext cx="1005033" cy="178487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800" dirty="0">
                <a:solidFill>
                  <a:srgbClr val="06686D"/>
                </a:solidFill>
                <a:latin typeface="Lato Light" panose="020F0302020204030203" pitchFamily="34" charset="-18"/>
              </a:rPr>
              <a:t>SUWAŁKI</a:t>
            </a:r>
            <a:endParaRPr lang="en-US" sz="800" dirty="0">
              <a:solidFill>
                <a:srgbClr val="06686D"/>
              </a:solidFill>
              <a:latin typeface="Lato Light" panose="020F0302020204030203" pitchFamily="34" charset="-18"/>
            </a:endParaRPr>
          </a:p>
        </p:txBody>
      </p:sp>
      <p:sp>
        <p:nvSpPr>
          <p:cNvPr id="66" name="Rectangle 1">
            <a:extLst>
              <a:ext uri="{FF2B5EF4-FFF2-40B4-BE49-F238E27FC236}">
                <a16:creationId xmlns:a16="http://schemas.microsoft.com/office/drawing/2014/main" id="{C12462B3-421F-49A4-9DB5-B12FEC62BA24}"/>
              </a:ext>
            </a:extLst>
          </p:cNvPr>
          <p:cNvSpPr/>
          <p:nvPr/>
        </p:nvSpPr>
        <p:spPr>
          <a:xfrm>
            <a:off x="1311179" y="2755661"/>
            <a:ext cx="470030" cy="178487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800">
                <a:solidFill>
                  <a:srgbClr val="06686D"/>
                </a:solidFill>
                <a:latin typeface="Lato Light" panose="020F0302020204030203" pitchFamily="34" charset="-18"/>
              </a:rPr>
              <a:t>2003</a:t>
            </a:r>
            <a:endParaRPr lang="en-US" sz="800" dirty="0">
              <a:solidFill>
                <a:srgbClr val="06686D"/>
              </a:solidFill>
              <a:latin typeface="Lato Light" panose="020F0302020204030203" pitchFamily="34" charset="-18"/>
            </a:endParaRPr>
          </a:p>
        </p:txBody>
      </p:sp>
      <p:sp>
        <p:nvSpPr>
          <p:cNvPr id="67" name="Rectangle 1">
            <a:extLst>
              <a:ext uri="{FF2B5EF4-FFF2-40B4-BE49-F238E27FC236}">
                <a16:creationId xmlns:a16="http://schemas.microsoft.com/office/drawing/2014/main" id="{D775ACEC-71FC-45E7-899B-6823A4FC8B8F}"/>
              </a:ext>
            </a:extLst>
          </p:cNvPr>
          <p:cNvSpPr/>
          <p:nvPr/>
        </p:nvSpPr>
        <p:spPr>
          <a:xfrm>
            <a:off x="274319" y="2977766"/>
            <a:ext cx="1005033" cy="178487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800" dirty="0">
                <a:solidFill>
                  <a:srgbClr val="06686D"/>
                </a:solidFill>
                <a:latin typeface="Lato Light" panose="020F0302020204030203" pitchFamily="34" charset="-18"/>
              </a:rPr>
              <a:t>SIEDLCE</a:t>
            </a:r>
            <a:endParaRPr lang="en-US" sz="800" dirty="0">
              <a:solidFill>
                <a:srgbClr val="06686D"/>
              </a:solidFill>
              <a:latin typeface="Lato Light" panose="020F0302020204030203" pitchFamily="34" charset="-18"/>
            </a:endParaRPr>
          </a:p>
        </p:txBody>
      </p:sp>
      <p:sp>
        <p:nvSpPr>
          <p:cNvPr id="68" name="Rectangle 1">
            <a:extLst>
              <a:ext uri="{FF2B5EF4-FFF2-40B4-BE49-F238E27FC236}">
                <a16:creationId xmlns:a16="http://schemas.microsoft.com/office/drawing/2014/main" id="{DDC28031-8E0C-4F4C-AE96-0E42BC3B4FC0}"/>
              </a:ext>
            </a:extLst>
          </p:cNvPr>
          <p:cNvSpPr/>
          <p:nvPr/>
        </p:nvSpPr>
        <p:spPr>
          <a:xfrm>
            <a:off x="1311179" y="2977765"/>
            <a:ext cx="470030" cy="178487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800">
                <a:solidFill>
                  <a:srgbClr val="06686D"/>
                </a:solidFill>
                <a:latin typeface="Lato Light" panose="020F0302020204030203" pitchFamily="34" charset="-18"/>
              </a:rPr>
              <a:t>2006</a:t>
            </a:r>
            <a:endParaRPr lang="en-US" sz="800" dirty="0">
              <a:solidFill>
                <a:srgbClr val="06686D"/>
              </a:solidFill>
              <a:latin typeface="Lato Light" panose="020F0302020204030203" pitchFamily="34" charset="-18"/>
            </a:endParaRPr>
          </a:p>
        </p:txBody>
      </p:sp>
      <p:sp>
        <p:nvSpPr>
          <p:cNvPr id="69" name="Rectangle 1">
            <a:extLst>
              <a:ext uri="{FF2B5EF4-FFF2-40B4-BE49-F238E27FC236}">
                <a16:creationId xmlns:a16="http://schemas.microsoft.com/office/drawing/2014/main" id="{05608403-9AB0-4C5C-A5C2-1DEE9A91B267}"/>
              </a:ext>
            </a:extLst>
          </p:cNvPr>
          <p:cNvSpPr/>
          <p:nvPr/>
        </p:nvSpPr>
        <p:spPr>
          <a:xfrm>
            <a:off x="274319" y="3192235"/>
            <a:ext cx="1005033" cy="178487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800" dirty="0">
                <a:solidFill>
                  <a:srgbClr val="06686D"/>
                </a:solidFill>
                <a:latin typeface="Lato Light" panose="020F0302020204030203" pitchFamily="34" charset="-18"/>
              </a:rPr>
              <a:t>PIOTRKÓW</a:t>
            </a:r>
            <a:endParaRPr lang="en-US" sz="800" dirty="0">
              <a:solidFill>
                <a:srgbClr val="06686D"/>
              </a:solidFill>
              <a:latin typeface="Lato Light" panose="020F0302020204030203" pitchFamily="34" charset="-18"/>
            </a:endParaRPr>
          </a:p>
        </p:txBody>
      </p:sp>
      <p:sp>
        <p:nvSpPr>
          <p:cNvPr id="70" name="Rectangle 1">
            <a:extLst>
              <a:ext uri="{FF2B5EF4-FFF2-40B4-BE49-F238E27FC236}">
                <a16:creationId xmlns:a16="http://schemas.microsoft.com/office/drawing/2014/main" id="{7676BD6B-96C5-4FE4-AA17-A367C3F64862}"/>
              </a:ext>
            </a:extLst>
          </p:cNvPr>
          <p:cNvSpPr/>
          <p:nvPr/>
        </p:nvSpPr>
        <p:spPr>
          <a:xfrm>
            <a:off x="1311179" y="3192234"/>
            <a:ext cx="470030" cy="178487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800" dirty="0">
                <a:solidFill>
                  <a:srgbClr val="06686D"/>
                </a:solidFill>
                <a:latin typeface="Lato Light" panose="020F0302020204030203" pitchFamily="34" charset="-18"/>
              </a:rPr>
              <a:t>2008</a:t>
            </a:r>
            <a:endParaRPr lang="en-US" sz="800" dirty="0">
              <a:solidFill>
                <a:srgbClr val="06686D"/>
              </a:solidFill>
              <a:latin typeface="Lato Light" panose="020F0302020204030203" pitchFamily="34" charset="-18"/>
            </a:endParaRPr>
          </a:p>
        </p:txBody>
      </p:sp>
      <p:sp>
        <p:nvSpPr>
          <p:cNvPr id="71" name="Rectangle 1">
            <a:extLst>
              <a:ext uri="{FF2B5EF4-FFF2-40B4-BE49-F238E27FC236}">
                <a16:creationId xmlns:a16="http://schemas.microsoft.com/office/drawing/2014/main" id="{5AD75310-171F-4640-99B8-464660E79B0A}"/>
              </a:ext>
            </a:extLst>
          </p:cNvPr>
          <p:cNvSpPr/>
          <p:nvPr/>
        </p:nvSpPr>
        <p:spPr>
          <a:xfrm>
            <a:off x="281587" y="3407603"/>
            <a:ext cx="1005033" cy="178487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800" dirty="0">
                <a:solidFill>
                  <a:srgbClr val="06686D"/>
                </a:solidFill>
                <a:latin typeface="Lato Light" panose="020F0302020204030203" pitchFamily="34" charset="-18"/>
              </a:rPr>
              <a:t>LUBLIN</a:t>
            </a:r>
            <a:endParaRPr lang="en-US" sz="800" dirty="0">
              <a:solidFill>
                <a:srgbClr val="06686D"/>
              </a:solidFill>
              <a:latin typeface="Lato Light" panose="020F0302020204030203" pitchFamily="34" charset="-18"/>
            </a:endParaRPr>
          </a:p>
        </p:txBody>
      </p:sp>
      <p:sp>
        <p:nvSpPr>
          <p:cNvPr id="72" name="Rectangle 1">
            <a:extLst>
              <a:ext uri="{FF2B5EF4-FFF2-40B4-BE49-F238E27FC236}">
                <a16:creationId xmlns:a16="http://schemas.microsoft.com/office/drawing/2014/main" id="{B092C0F6-0611-4E63-8DE0-795AD9613692}"/>
              </a:ext>
            </a:extLst>
          </p:cNvPr>
          <p:cNvSpPr/>
          <p:nvPr/>
        </p:nvSpPr>
        <p:spPr>
          <a:xfrm>
            <a:off x="1318447" y="3407602"/>
            <a:ext cx="470030" cy="178487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800" dirty="0">
                <a:solidFill>
                  <a:srgbClr val="06686D"/>
                </a:solidFill>
                <a:latin typeface="Lato Light" panose="020F0302020204030203" pitchFamily="34" charset="-18"/>
              </a:rPr>
              <a:t>2014</a:t>
            </a:r>
            <a:endParaRPr lang="en-US" sz="800" dirty="0">
              <a:solidFill>
                <a:srgbClr val="06686D"/>
              </a:solidFill>
              <a:latin typeface="Lato Light" panose="020F0302020204030203" pitchFamily="34" charset="-18"/>
            </a:endParaRPr>
          </a:p>
        </p:txBody>
      </p:sp>
      <p:sp>
        <p:nvSpPr>
          <p:cNvPr id="73" name="Rectangle 1">
            <a:extLst>
              <a:ext uri="{FF2B5EF4-FFF2-40B4-BE49-F238E27FC236}">
                <a16:creationId xmlns:a16="http://schemas.microsoft.com/office/drawing/2014/main" id="{C6851E39-800D-4327-A24B-58CAEA4D8B8B}"/>
              </a:ext>
            </a:extLst>
          </p:cNvPr>
          <p:cNvSpPr/>
          <p:nvPr/>
        </p:nvSpPr>
        <p:spPr>
          <a:xfrm>
            <a:off x="281587" y="3622072"/>
            <a:ext cx="1005033" cy="178487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800">
                <a:solidFill>
                  <a:srgbClr val="06686D"/>
                </a:solidFill>
                <a:latin typeface="Lato Light" panose="020F0302020204030203" pitchFamily="34" charset="-18"/>
              </a:rPr>
              <a:t>WROCŁAW</a:t>
            </a:r>
            <a:endParaRPr lang="en-US" sz="800" dirty="0">
              <a:solidFill>
                <a:srgbClr val="06686D"/>
              </a:solidFill>
              <a:latin typeface="Lato Light" panose="020F0302020204030203" pitchFamily="34" charset="-18"/>
            </a:endParaRPr>
          </a:p>
        </p:txBody>
      </p:sp>
      <p:sp>
        <p:nvSpPr>
          <p:cNvPr id="74" name="Rectangle 1">
            <a:extLst>
              <a:ext uri="{FF2B5EF4-FFF2-40B4-BE49-F238E27FC236}">
                <a16:creationId xmlns:a16="http://schemas.microsoft.com/office/drawing/2014/main" id="{6D4380E1-6B8A-4ED6-84A2-52089E36165E}"/>
              </a:ext>
            </a:extLst>
          </p:cNvPr>
          <p:cNvSpPr/>
          <p:nvPr/>
        </p:nvSpPr>
        <p:spPr>
          <a:xfrm>
            <a:off x="1318447" y="3622071"/>
            <a:ext cx="470030" cy="178487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800" dirty="0">
                <a:solidFill>
                  <a:srgbClr val="06686D"/>
                </a:solidFill>
                <a:latin typeface="Lato Light" panose="020F0302020204030203" pitchFamily="34" charset="-18"/>
              </a:rPr>
              <a:t>2017</a:t>
            </a:r>
            <a:endParaRPr lang="en-US" sz="800" dirty="0">
              <a:solidFill>
                <a:srgbClr val="06686D"/>
              </a:solidFill>
              <a:latin typeface="Lato Light" panose="020F0302020204030203" pitchFamily="34" charset="-18"/>
            </a:endParaRPr>
          </a:p>
        </p:txBody>
      </p:sp>
      <p:sp>
        <p:nvSpPr>
          <p:cNvPr id="89" name="Rectangle 1">
            <a:extLst>
              <a:ext uri="{FF2B5EF4-FFF2-40B4-BE49-F238E27FC236}">
                <a16:creationId xmlns:a16="http://schemas.microsoft.com/office/drawing/2014/main" id="{2F49C705-6CD9-45E8-9A5A-AD39EB034F67}"/>
              </a:ext>
            </a:extLst>
          </p:cNvPr>
          <p:cNvSpPr/>
          <p:nvPr/>
        </p:nvSpPr>
        <p:spPr>
          <a:xfrm>
            <a:off x="1928390" y="819150"/>
            <a:ext cx="1506890" cy="323850"/>
          </a:xfrm>
          <a:prstGeom prst="rect">
            <a:avLst/>
          </a:prstGeom>
          <a:solidFill>
            <a:srgbClr val="1A283C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1000" b="1" dirty="0">
                <a:latin typeface="Lato Black" panose="020F0A02020204030203" pitchFamily="34" charset="-18"/>
              </a:rPr>
              <a:t>MAG DYSTRYBUCJA</a:t>
            </a:r>
            <a:endParaRPr lang="en-US" sz="1000" b="1" dirty="0">
              <a:latin typeface="Lato Black" panose="020F0A02020204030203" pitchFamily="34" charset="-18"/>
            </a:endParaRPr>
          </a:p>
        </p:txBody>
      </p:sp>
      <p:sp>
        <p:nvSpPr>
          <p:cNvPr id="93" name="Rectangle 1">
            <a:extLst>
              <a:ext uri="{FF2B5EF4-FFF2-40B4-BE49-F238E27FC236}">
                <a16:creationId xmlns:a16="http://schemas.microsoft.com/office/drawing/2014/main" id="{A08A6694-A70B-415D-A342-CD38CD00DD70}"/>
              </a:ext>
            </a:extLst>
          </p:cNvPr>
          <p:cNvSpPr/>
          <p:nvPr/>
        </p:nvSpPr>
        <p:spPr>
          <a:xfrm>
            <a:off x="1918869" y="2343898"/>
            <a:ext cx="1005033" cy="28575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800" b="1" dirty="0">
                <a:solidFill>
                  <a:schemeClr val="tx1"/>
                </a:solidFill>
                <a:latin typeface="Lato Black" panose="020F0A02020204030203" pitchFamily="34" charset="-18"/>
              </a:rPr>
              <a:t>OLSZTYN</a:t>
            </a:r>
            <a:endParaRPr lang="en-US" sz="800" b="1" dirty="0">
              <a:solidFill>
                <a:schemeClr val="tx1"/>
              </a:solidFill>
              <a:latin typeface="Lato Black" panose="020F0A02020204030203" pitchFamily="34" charset="-18"/>
            </a:endParaRPr>
          </a:p>
        </p:txBody>
      </p:sp>
      <p:sp>
        <p:nvSpPr>
          <p:cNvPr id="94" name="Rectangle 1">
            <a:extLst>
              <a:ext uri="{FF2B5EF4-FFF2-40B4-BE49-F238E27FC236}">
                <a16:creationId xmlns:a16="http://schemas.microsoft.com/office/drawing/2014/main" id="{D5AEC694-0785-4FB1-9629-CC92E39E674C}"/>
              </a:ext>
            </a:extLst>
          </p:cNvPr>
          <p:cNvSpPr/>
          <p:nvPr/>
        </p:nvSpPr>
        <p:spPr>
          <a:xfrm>
            <a:off x="2955729" y="2343897"/>
            <a:ext cx="470030" cy="28575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800" b="1">
                <a:solidFill>
                  <a:schemeClr val="tx1"/>
                </a:solidFill>
                <a:latin typeface="Lato Black" panose="020F0A02020204030203" pitchFamily="34" charset="-18"/>
              </a:rPr>
              <a:t>1994</a:t>
            </a:r>
            <a:endParaRPr lang="en-US" sz="800" b="1" dirty="0">
              <a:solidFill>
                <a:schemeClr val="tx1"/>
              </a:solidFill>
              <a:latin typeface="Lato Black" panose="020F0A02020204030203" pitchFamily="34" charset="-18"/>
            </a:endParaRPr>
          </a:p>
        </p:txBody>
      </p:sp>
      <p:sp>
        <p:nvSpPr>
          <p:cNvPr id="95" name="Rectangle 1">
            <a:extLst>
              <a:ext uri="{FF2B5EF4-FFF2-40B4-BE49-F238E27FC236}">
                <a16:creationId xmlns:a16="http://schemas.microsoft.com/office/drawing/2014/main" id="{63DF48EC-A54B-4372-AA5F-3AEFE81A2A45}"/>
              </a:ext>
            </a:extLst>
          </p:cNvPr>
          <p:cNvSpPr/>
          <p:nvPr/>
        </p:nvSpPr>
        <p:spPr>
          <a:xfrm>
            <a:off x="1918869" y="2755662"/>
            <a:ext cx="1005033" cy="178487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800" dirty="0">
                <a:solidFill>
                  <a:srgbClr val="06686D"/>
                </a:solidFill>
                <a:latin typeface="Lato Light" panose="020F0302020204030203" pitchFamily="34" charset="-18"/>
              </a:rPr>
              <a:t>CHWASZCZYNO</a:t>
            </a:r>
            <a:endParaRPr lang="en-US" sz="800" dirty="0">
              <a:solidFill>
                <a:srgbClr val="06686D"/>
              </a:solidFill>
              <a:latin typeface="Lato Light" panose="020F0302020204030203" pitchFamily="34" charset="-18"/>
            </a:endParaRPr>
          </a:p>
        </p:txBody>
      </p:sp>
      <p:sp>
        <p:nvSpPr>
          <p:cNvPr id="96" name="Rectangle 1">
            <a:extLst>
              <a:ext uri="{FF2B5EF4-FFF2-40B4-BE49-F238E27FC236}">
                <a16:creationId xmlns:a16="http://schemas.microsoft.com/office/drawing/2014/main" id="{16B7D3A4-D8DF-422B-86B8-12E6F0E4E029}"/>
              </a:ext>
            </a:extLst>
          </p:cNvPr>
          <p:cNvSpPr/>
          <p:nvPr/>
        </p:nvSpPr>
        <p:spPr>
          <a:xfrm>
            <a:off x="2955729" y="2755661"/>
            <a:ext cx="470030" cy="178487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800">
                <a:solidFill>
                  <a:srgbClr val="06686D"/>
                </a:solidFill>
                <a:latin typeface="Lato Light" panose="020F0302020204030203" pitchFamily="34" charset="-18"/>
              </a:rPr>
              <a:t>2002</a:t>
            </a:r>
            <a:endParaRPr lang="en-US" sz="800" dirty="0">
              <a:solidFill>
                <a:srgbClr val="06686D"/>
              </a:solidFill>
              <a:latin typeface="Lato Light" panose="020F0302020204030203" pitchFamily="34" charset="-18"/>
            </a:endParaRPr>
          </a:p>
        </p:txBody>
      </p:sp>
      <p:sp>
        <p:nvSpPr>
          <p:cNvPr id="97" name="Rectangle 1">
            <a:extLst>
              <a:ext uri="{FF2B5EF4-FFF2-40B4-BE49-F238E27FC236}">
                <a16:creationId xmlns:a16="http://schemas.microsoft.com/office/drawing/2014/main" id="{7180996D-A8F8-4BB7-A147-EEB2379F46E8}"/>
              </a:ext>
            </a:extLst>
          </p:cNvPr>
          <p:cNvSpPr/>
          <p:nvPr/>
        </p:nvSpPr>
        <p:spPr>
          <a:xfrm>
            <a:off x="1918869" y="2973161"/>
            <a:ext cx="1005033" cy="178487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800" dirty="0">
                <a:solidFill>
                  <a:srgbClr val="06686D"/>
                </a:solidFill>
                <a:latin typeface="Lato Light" panose="020F0302020204030203" pitchFamily="34" charset="-18"/>
              </a:rPr>
              <a:t>BYDGOSZCZ</a:t>
            </a:r>
            <a:endParaRPr lang="en-US" sz="800" dirty="0">
              <a:solidFill>
                <a:srgbClr val="06686D"/>
              </a:solidFill>
              <a:latin typeface="Lato Light" panose="020F0302020204030203" pitchFamily="34" charset="-18"/>
            </a:endParaRPr>
          </a:p>
        </p:txBody>
      </p:sp>
      <p:sp>
        <p:nvSpPr>
          <p:cNvPr id="98" name="Rectangle 1">
            <a:extLst>
              <a:ext uri="{FF2B5EF4-FFF2-40B4-BE49-F238E27FC236}">
                <a16:creationId xmlns:a16="http://schemas.microsoft.com/office/drawing/2014/main" id="{71E8EC11-6E7C-4195-85AB-D068A1ED2799}"/>
              </a:ext>
            </a:extLst>
          </p:cNvPr>
          <p:cNvSpPr/>
          <p:nvPr/>
        </p:nvSpPr>
        <p:spPr>
          <a:xfrm>
            <a:off x="2955729" y="2973160"/>
            <a:ext cx="470030" cy="178487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800">
                <a:solidFill>
                  <a:srgbClr val="06686D"/>
                </a:solidFill>
                <a:latin typeface="Lato Light" panose="020F0302020204030203" pitchFamily="34" charset="-18"/>
              </a:rPr>
              <a:t>2007</a:t>
            </a:r>
            <a:endParaRPr lang="en-US" sz="800" dirty="0">
              <a:solidFill>
                <a:srgbClr val="06686D"/>
              </a:solidFill>
              <a:latin typeface="Lato Light" panose="020F0302020204030203" pitchFamily="34" charset="-18"/>
            </a:endParaRPr>
          </a:p>
        </p:txBody>
      </p:sp>
      <p:sp>
        <p:nvSpPr>
          <p:cNvPr id="107" name="Rectangle 1">
            <a:extLst>
              <a:ext uri="{FF2B5EF4-FFF2-40B4-BE49-F238E27FC236}">
                <a16:creationId xmlns:a16="http://schemas.microsoft.com/office/drawing/2014/main" id="{496A5054-301A-4DD4-B405-04206B6A292C}"/>
              </a:ext>
            </a:extLst>
          </p:cNvPr>
          <p:cNvSpPr/>
          <p:nvPr/>
        </p:nvSpPr>
        <p:spPr>
          <a:xfrm>
            <a:off x="3559781" y="819150"/>
            <a:ext cx="1506890" cy="323850"/>
          </a:xfrm>
          <a:prstGeom prst="rect">
            <a:avLst/>
          </a:prstGeom>
          <a:solidFill>
            <a:srgbClr val="1A283C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1000" b="1" dirty="0">
                <a:latin typeface="Lato Black" panose="020F0A02020204030203" pitchFamily="34" charset="-18"/>
              </a:rPr>
              <a:t>TANO DYSTRYBUCJA</a:t>
            </a:r>
            <a:endParaRPr lang="en-US" sz="1000" b="1" dirty="0">
              <a:latin typeface="Lato Black" panose="020F0A02020204030203" pitchFamily="34" charset="-18"/>
            </a:endParaRPr>
          </a:p>
        </p:txBody>
      </p:sp>
      <p:sp>
        <p:nvSpPr>
          <p:cNvPr id="108" name="Rectangle 1">
            <a:extLst>
              <a:ext uri="{FF2B5EF4-FFF2-40B4-BE49-F238E27FC236}">
                <a16:creationId xmlns:a16="http://schemas.microsoft.com/office/drawing/2014/main" id="{80941CDC-F626-49D4-A6DA-91B26B8E7A88}"/>
              </a:ext>
            </a:extLst>
          </p:cNvPr>
          <p:cNvSpPr/>
          <p:nvPr/>
        </p:nvSpPr>
        <p:spPr>
          <a:xfrm>
            <a:off x="3550260" y="2343898"/>
            <a:ext cx="1005033" cy="28575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800" b="1">
                <a:solidFill>
                  <a:schemeClr val="tx1"/>
                </a:solidFill>
                <a:latin typeface="Lato Black" panose="020F0A02020204030203" pitchFamily="34" charset="-18"/>
              </a:rPr>
              <a:t>WARSZAWA</a:t>
            </a:r>
            <a:endParaRPr lang="en-US" sz="800" b="1" dirty="0">
              <a:solidFill>
                <a:schemeClr val="tx1"/>
              </a:solidFill>
              <a:latin typeface="Lato Black" panose="020F0A02020204030203" pitchFamily="34" charset="-18"/>
            </a:endParaRPr>
          </a:p>
        </p:txBody>
      </p:sp>
      <p:sp>
        <p:nvSpPr>
          <p:cNvPr id="109" name="Rectangle 1">
            <a:extLst>
              <a:ext uri="{FF2B5EF4-FFF2-40B4-BE49-F238E27FC236}">
                <a16:creationId xmlns:a16="http://schemas.microsoft.com/office/drawing/2014/main" id="{96E532D0-9FC2-4965-9C91-CF41FE04113A}"/>
              </a:ext>
            </a:extLst>
          </p:cNvPr>
          <p:cNvSpPr/>
          <p:nvPr/>
        </p:nvSpPr>
        <p:spPr>
          <a:xfrm>
            <a:off x="4587120" y="2343897"/>
            <a:ext cx="470030" cy="28575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800" b="1">
                <a:solidFill>
                  <a:schemeClr val="tx1"/>
                </a:solidFill>
                <a:latin typeface="Lato Black" panose="020F0A02020204030203" pitchFamily="34" charset="-18"/>
              </a:rPr>
              <a:t>2007</a:t>
            </a:r>
            <a:endParaRPr lang="en-US" sz="800" b="1" dirty="0">
              <a:solidFill>
                <a:schemeClr val="tx1"/>
              </a:solidFill>
              <a:latin typeface="Lato Black" panose="020F0A02020204030203" pitchFamily="34" charset="-18"/>
            </a:endParaRPr>
          </a:p>
        </p:txBody>
      </p:sp>
      <p:sp>
        <p:nvSpPr>
          <p:cNvPr id="41" name="Text Placeholder 4">
            <a:extLst>
              <a:ext uri="{FF2B5EF4-FFF2-40B4-BE49-F238E27FC236}">
                <a16:creationId xmlns:a16="http://schemas.microsoft.com/office/drawing/2014/main" id="{3F779FBB-0F97-47F7-9467-352744B70755}"/>
              </a:ext>
            </a:extLst>
          </p:cNvPr>
          <p:cNvSpPr txBox="1">
            <a:spLocks/>
          </p:cNvSpPr>
          <p:nvPr/>
        </p:nvSpPr>
        <p:spPr>
          <a:xfrm>
            <a:off x="3756099" y="4476750"/>
            <a:ext cx="1577901" cy="2286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800" i="1" dirty="0">
                <a:solidFill>
                  <a:schemeClr val="bg1">
                    <a:lumMod val="75000"/>
                  </a:schemeClr>
                </a:solidFill>
                <a:latin typeface="Lato Light" panose="020F0302020204030203" pitchFamily="34" charset="-18"/>
              </a:rPr>
              <a:t>OUR BRANCHES</a:t>
            </a:r>
            <a:endParaRPr lang="en-US" sz="800" i="1" dirty="0">
              <a:solidFill>
                <a:schemeClr val="bg1">
                  <a:lumMod val="75000"/>
                </a:schemeClr>
              </a:solidFill>
              <a:latin typeface="Lato Light" panose="020F0302020204030203" pitchFamily="34" charset="-18"/>
            </a:endParaRPr>
          </a:p>
        </p:txBody>
      </p:sp>
      <p:sp>
        <p:nvSpPr>
          <p:cNvPr id="35" name="Rectangle 1">
            <a:extLst>
              <a:ext uri="{FF2B5EF4-FFF2-40B4-BE49-F238E27FC236}">
                <a16:creationId xmlns:a16="http://schemas.microsoft.com/office/drawing/2014/main" id="{E50E74D1-6165-4342-ABAC-A284A6E0E041}"/>
              </a:ext>
            </a:extLst>
          </p:cNvPr>
          <p:cNvSpPr/>
          <p:nvPr/>
        </p:nvSpPr>
        <p:spPr>
          <a:xfrm>
            <a:off x="281587" y="3844963"/>
            <a:ext cx="1005033" cy="178487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800" dirty="0">
                <a:solidFill>
                  <a:srgbClr val="06686D"/>
                </a:solidFill>
                <a:latin typeface="Lato Light" panose="020F0302020204030203" pitchFamily="34" charset="-18"/>
              </a:rPr>
              <a:t>KALISZ</a:t>
            </a:r>
            <a:endParaRPr lang="en-US" sz="800" dirty="0">
              <a:solidFill>
                <a:srgbClr val="06686D"/>
              </a:solidFill>
              <a:latin typeface="Lato Light" panose="020F0302020204030203" pitchFamily="34" charset="-18"/>
            </a:endParaRPr>
          </a:p>
        </p:txBody>
      </p:sp>
      <p:sp>
        <p:nvSpPr>
          <p:cNvPr id="36" name="Rectangle 1">
            <a:extLst>
              <a:ext uri="{FF2B5EF4-FFF2-40B4-BE49-F238E27FC236}">
                <a16:creationId xmlns:a16="http://schemas.microsoft.com/office/drawing/2014/main" id="{A88C05EC-B381-4DB1-AFDF-49B1DFC66BB9}"/>
              </a:ext>
            </a:extLst>
          </p:cNvPr>
          <p:cNvSpPr/>
          <p:nvPr/>
        </p:nvSpPr>
        <p:spPr>
          <a:xfrm>
            <a:off x="1318447" y="3844962"/>
            <a:ext cx="470030" cy="178487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800" dirty="0">
                <a:solidFill>
                  <a:srgbClr val="06686D"/>
                </a:solidFill>
                <a:latin typeface="Lato Light" panose="020F0302020204030203" pitchFamily="34" charset="-18"/>
              </a:rPr>
              <a:t>2021</a:t>
            </a:r>
            <a:endParaRPr lang="en-US" sz="800" dirty="0">
              <a:solidFill>
                <a:srgbClr val="06686D"/>
              </a:solidFill>
              <a:latin typeface="Lato Light" panose="020F0302020204030203" pitchFamily="34" charset="-18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43CD29BA-DE33-4DE0-AAAE-87D5904520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244" y="1483587"/>
            <a:ext cx="711237" cy="642407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A3523597-15EE-41E1-AEA1-94E4834734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2232" y="1483587"/>
            <a:ext cx="743087" cy="642895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5D2D558A-174E-40EA-AC18-2604C162AB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7883" y="1483587"/>
            <a:ext cx="715222" cy="642896"/>
          </a:xfrm>
          <a:prstGeom prst="rect">
            <a:avLst/>
          </a:prstGeom>
        </p:spPr>
      </p:pic>
      <p:sp>
        <p:nvSpPr>
          <p:cNvPr id="44" name="Rectangle 1">
            <a:extLst>
              <a:ext uri="{FF2B5EF4-FFF2-40B4-BE49-F238E27FC236}">
                <a16:creationId xmlns:a16="http://schemas.microsoft.com/office/drawing/2014/main" id="{AFEF07FE-6919-4032-B0F8-49E364D88107}"/>
              </a:ext>
            </a:extLst>
          </p:cNvPr>
          <p:cNvSpPr/>
          <p:nvPr/>
        </p:nvSpPr>
        <p:spPr>
          <a:xfrm>
            <a:off x="283840" y="1251473"/>
            <a:ext cx="1506890" cy="966409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900" b="1" dirty="0">
              <a:noFill/>
              <a:latin typeface="Signika Negative"/>
            </a:endParaRPr>
          </a:p>
        </p:txBody>
      </p:sp>
      <p:sp>
        <p:nvSpPr>
          <p:cNvPr id="45" name="Rectangle 1">
            <a:extLst>
              <a:ext uri="{FF2B5EF4-FFF2-40B4-BE49-F238E27FC236}">
                <a16:creationId xmlns:a16="http://schemas.microsoft.com/office/drawing/2014/main" id="{0C7CCF9E-BC07-4A9C-A1D1-D143DDB99054}"/>
              </a:ext>
            </a:extLst>
          </p:cNvPr>
          <p:cNvSpPr/>
          <p:nvPr/>
        </p:nvSpPr>
        <p:spPr>
          <a:xfrm>
            <a:off x="1928390" y="1244401"/>
            <a:ext cx="1497369" cy="966409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900" b="1" dirty="0">
              <a:noFill/>
              <a:latin typeface="Signika Negative"/>
            </a:endParaRPr>
          </a:p>
        </p:txBody>
      </p:sp>
      <p:sp>
        <p:nvSpPr>
          <p:cNvPr id="46" name="Rectangle 1">
            <a:extLst>
              <a:ext uri="{FF2B5EF4-FFF2-40B4-BE49-F238E27FC236}">
                <a16:creationId xmlns:a16="http://schemas.microsoft.com/office/drawing/2014/main" id="{C07CAA89-F7A1-4609-8CFF-E19FA7809F28}"/>
              </a:ext>
            </a:extLst>
          </p:cNvPr>
          <p:cNvSpPr/>
          <p:nvPr/>
        </p:nvSpPr>
        <p:spPr>
          <a:xfrm>
            <a:off x="3559781" y="1244400"/>
            <a:ext cx="1506890" cy="966409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900" b="1" dirty="0">
              <a:noFill/>
              <a:latin typeface="Signika Negative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2EFA608-1F4E-7EA7-F7A9-1CF675A8EE53}"/>
              </a:ext>
            </a:extLst>
          </p:cNvPr>
          <p:cNvSpPr/>
          <p:nvPr/>
        </p:nvSpPr>
        <p:spPr>
          <a:xfrm>
            <a:off x="286785" y="4067853"/>
            <a:ext cx="1005033" cy="178487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800" dirty="0">
                <a:solidFill>
                  <a:srgbClr val="06686D"/>
                </a:solidFill>
                <a:latin typeface="Lato Light" panose="020F0302020204030203" pitchFamily="34" charset="-18"/>
              </a:rPr>
              <a:t>SOSNOWIEC</a:t>
            </a:r>
            <a:endParaRPr lang="en-US" sz="800" dirty="0">
              <a:solidFill>
                <a:srgbClr val="06686D"/>
              </a:solidFill>
              <a:latin typeface="Lato Light" panose="020F0302020204030203" pitchFamily="34" charset="-18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D7A9BF25-676E-4235-8E56-A47F8CE37B18}"/>
              </a:ext>
            </a:extLst>
          </p:cNvPr>
          <p:cNvSpPr/>
          <p:nvPr/>
        </p:nvSpPr>
        <p:spPr>
          <a:xfrm>
            <a:off x="1323645" y="4067852"/>
            <a:ext cx="470030" cy="178487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800" dirty="0">
                <a:solidFill>
                  <a:srgbClr val="06686D"/>
                </a:solidFill>
                <a:latin typeface="Lato Light" panose="020F0302020204030203" pitchFamily="34" charset="-18"/>
              </a:rPr>
              <a:t>2023</a:t>
            </a:r>
            <a:endParaRPr lang="en-US" sz="800" dirty="0">
              <a:solidFill>
                <a:srgbClr val="06686D"/>
              </a:solidFill>
              <a:latin typeface="Lato Light" panose="020F0302020204030203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987374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000"/>
                            </p:stCondLst>
                            <p:childTnLst>
                              <p:par>
                                <p:cTn id="7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000"/>
                            </p:stCondLst>
                            <p:childTnLst>
                              <p:par>
                                <p:cTn id="8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8000"/>
                            </p:stCondLst>
                            <p:childTnLst>
                              <p:par>
                                <p:cTn id="9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9000"/>
                            </p:stCondLst>
                            <p:childTnLst>
                              <p:par>
                                <p:cTn id="9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1" grpId="0" animBg="1"/>
      <p:bldP spid="55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89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107" grpId="0" animBg="1"/>
      <p:bldP spid="108" grpId="0" animBg="1"/>
      <p:bldP spid="109" grpId="0" animBg="1"/>
      <p:bldP spid="41" grpId="0"/>
      <p:bldP spid="35" grpId="0" animBg="1"/>
      <p:bldP spid="36" grpId="0" animBg="1"/>
      <p:bldP spid="44" grpId="0" animBg="1"/>
      <p:bldP spid="45" grpId="0" animBg="1"/>
      <p:bldP spid="46" grpId="0" animBg="1"/>
      <p:bldP spid="2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>
            <a:extLst>
              <a:ext uri="{FF2B5EF4-FFF2-40B4-BE49-F238E27FC236}">
                <a16:creationId xmlns:a16="http://schemas.microsoft.com/office/drawing/2014/main" id="{33997F1C-FDF2-A1AA-A2A1-49F02B64242E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A28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50"/>
          </a:p>
        </p:txBody>
      </p:sp>
      <p:sp>
        <p:nvSpPr>
          <p:cNvPr id="10" name="Freeform: Shape 35">
            <a:extLst>
              <a:ext uri="{FF2B5EF4-FFF2-40B4-BE49-F238E27FC236}">
                <a16:creationId xmlns:a16="http://schemas.microsoft.com/office/drawing/2014/main" id="{14BF154F-A1C5-7205-E2B0-55410653384C}"/>
              </a:ext>
            </a:extLst>
          </p:cNvPr>
          <p:cNvSpPr/>
          <p:nvPr/>
        </p:nvSpPr>
        <p:spPr>
          <a:xfrm>
            <a:off x="6857900" y="1372613"/>
            <a:ext cx="2286101" cy="3770888"/>
          </a:xfrm>
          <a:custGeom>
            <a:avLst/>
            <a:gdLst>
              <a:gd name="connsiteX0" fmla="*/ 3048135 w 3048135"/>
              <a:gd name="connsiteY0" fmla="*/ 0 h 5027851"/>
              <a:gd name="connsiteX1" fmla="*/ 3048135 w 3048135"/>
              <a:gd name="connsiteY1" fmla="*/ 5027851 h 5027851"/>
              <a:gd name="connsiteX2" fmla="*/ 0 w 3048135"/>
              <a:gd name="connsiteY2" fmla="*/ 5027851 h 5027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48135" h="5027851">
                <a:moveTo>
                  <a:pt x="3048135" y="0"/>
                </a:moveTo>
                <a:lnTo>
                  <a:pt x="3048135" y="5027851"/>
                </a:lnTo>
                <a:lnTo>
                  <a:pt x="0" y="5027851"/>
                </a:lnTo>
                <a:close/>
              </a:path>
            </a:pathLst>
          </a:custGeom>
          <a:solidFill>
            <a:srgbClr val="FF0000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 sz="1350"/>
          </a:p>
        </p:txBody>
      </p:sp>
      <p:sp>
        <p:nvSpPr>
          <p:cNvPr id="6" name="TextBox 28"/>
          <p:cNvSpPr txBox="1"/>
          <p:nvPr/>
        </p:nvSpPr>
        <p:spPr>
          <a:xfrm>
            <a:off x="5562600" y="1352551"/>
            <a:ext cx="324612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900" dirty="0">
                <a:solidFill>
                  <a:schemeClr val="bg1"/>
                </a:solidFill>
                <a:latin typeface="Lato Light" panose="020F0302020204030203" pitchFamily="34" charset="-18"/>
              </a:rPr>
              <a:t>Obecnie swym zasięgiem obejmujemy cały kraj, a nasza grupa jest jednym z największych dystrybutorów branży FMCG w kraju.  </a:t>
            </a:r>
          </a:p>
          <a:p>
            <a:pPr algn="just"/>
            <a:endParaRPr lang="pl-PL" sz="900" dirty="0">
              <a:solidFill>
                <a:schemeClr val="bg1"/>
              </a:solidFill>
              <a:latin typeface="Lato Light" panose="020F0302020204030203" pitchFamily="34" charset="-18"/>
            </a:endParaRPr>
          </a:p>
          <a:p>
            <a:pPr algn="just"/>
            <a:r>
              <a:rPr lang="pl-PL" sz="900" dirty="0">
                <a:solidFill>
                  <a:schemeClr val="bg1"/>
                </a:solidFill>
                <a:latin typeface="Lato Light" panose="020F0302020204030203" pitchFamily="34" charset="-18"/>
              </a:rPr>
              <a:t>Nasze Firmy to:</a:t>
            </a:r>
          </a:p>
          <a:p>
            <a:pPr algn="just"/>
            <a:endParaRPr lang="pl-PL" sz="900" dirty="0">
              <a:solidFill>
                <a:schemeClr val="bg1"/>
              </a:solidFill>
              <a:latin typeface="Lato Light" panose="020F0302020204030203" pitchFamily="34" charset="-18"/>
            </a:endParaRPr>
          </a:p>
          <a:p>
            <a:pPr marL="171446" indent="-171446" algn="just">
              <a:buFont typeface="Arial" panose="020B0604020202020204" pitchFamily="34" charset="0"/>
              <a:buChar char="•"/>
            </a:pPr>
            <a:r>
              <a:rPr lang="pl-PL" sz="900" b="1" dirty="0">
                <a:solidFill>
                  <a:schemeClr val="bg1"/>
                </a:solidFill>
                <a:latin typeface="Lato Light" panose="020F0302020204030203" pitchFamily="34" charset="-18"/>
              </a:rPr>
              <a:t>12 </a:t>
            </a:r>
            <a:r>
              <a:rPr lang="pl-PL" sz="900" dirty="0">
                <a:solidFill>
                  <a:schemeClr val="bg1"/>
                </a:solidFill>
                <a:latin typeface="Lato Light" panose="020F0302020204030203" pitchFamily="34" charset="-18"/>
              </a:rPr>
              <a:t>centrów logistycznych</a:t>
            </a:r>
          </a:p>
          <a:p>
            <a:pPr marL="171446" indent="-171446" algn="just">
              <a:buFont typeface="Arial" panose="020B0604020202020204" pitchFamily="34" charset="0"/>
              <a:buChar char="•"/>
            </a:pPr>
            <a:r>
              <a:rPr lang="pl-PL" sz="900" b="1" dirty="0">
                <a:solidFill>
                  <a:schemeClr val="bg1"/>
                </a:solidFill>
                <a:latin typeface="Lato Light" panose="020F0302020204030203" pitchFamily="34" charset="-18"/>
              </a:rPr>
              <a:t>145</a:t>
            </a:r>
            <a:r>
              <a:rPr lang="pl-PL" sz="900" dirty="0">
                <a:solidFill>
                  <a:schemeClr val="bg1"/>
                </a:solidFill>
                <a:latin typeface="Lato Light" panose="020F0302020204030203" pitchFamily="34" charset="-18"/>
              </a:rPr>
              <a:t> przedstawicieli handlowych</a:t>
            </a:r>
          </a:p>
          <a:p>
            <a:pPr marL="171446" indent="-171446" algn="just">
              <a:buFont typeface="Arial" panose="020B0604020202020204" pitchFamily="34" charset="0"/>
              <a:buChar char="•"/>
            </a:pPr>
            <a:r>
              <a:rPr lang="pl-PL" sz="900" b="1" dirty="0">
                <a:solidFill>
                  <a:schemeClr val="bg1"/>
                </a:solidFill>
                <a:latin typeface="Lato Light" panose="020F0302020204030203" pitchFamily="34" charset="-18"/>
              </a:rPr>
              <a:t>760 </a:t>
            </a:r>
            <a:r>
              <a:rPr lang="pl-PL" sz="900" dirty="0">
                <a:solidFill>
                  <a:schemeClr val="bg1"/>
                </a:solidFill>
                <a:latin typeface="Lato Light" panose="020F0302020204030203" pitchFamily="34" charset="-18"/>
              </a:rPr>
              <a:t>pracowników </a:t>
            </a:r>
          </a:p>
          <a:p>
            <a:pPr marL="171446" indent="-171446" algn="just">
              <a:buFont typeface="Arial" panose="020B0604020202020204" pitchFamily="34" charset="0"/>
              <a:buChar char="•"/>
            </a:pPr>
            <a:r>
              <a:rPr lang="pl-PL" sz="900" b="1" dirty="0">
                <a:solidFill>
                  <a:schemeClr val="bg1"/>
                </a:solidFill>
                <a:latin typeface="Lato Light" panose="020F0302020204030203" pitchFamily="34" charset="-18"/>
              </a:rPr>
              <a:t>332</a:t>
            </a:r>
            <a:r>
              <a:rPr lang="pl-PL" sz="900" dirty="0">
                <a:solidFill>
                  <a:schemeClr val="bg1"/>
                </a:solidFill>
                <a:latin typeface="Lato Light" panose="020F0302020204030203" pitchFamily="34" charset="-18"/>
              </a:rPr>
              <a:t> auta osobowe i ciężarowe</a:t>
            </a:r>
          </a:p>
          <a:p>
            <a:pPr marL="171446" indent="-171446" algn="just">
              <a:buFont typeface="Arial" panose="020B0604020202020204" pitchFamily="34" charset="0"/>
              <a:buChar char="•"/>
            </a:pPr>
            <a:r>
              <a:rPr lang="pl-PL" sz="900" b="1" dirty="0">
                <a:solidFill>
                  <a:schemeClr val="bg1"/>
                </a:solidFill>
                <a:latin typeface="Lato Light" panose="020F0302020204030203" pitchFamily="34" charset="-18"/>
              </a:rPr>
              <a:t>43 100 m</a:t>
            </a:r>
            <a:r>
              <a:rPr lang="pl-PL" sz="900" b="1" baseline="30000" dirty="0">
                <a:solidFill>
                  <a:schemeClr val="bg1"/>
                </a:solidFill>
                <a:latin typeface="Lato Light" panose="020F0302020204030203" pitchFamily="34" charset="-18"/>
              </a:rPr>
              <a:t>2</a:t>
            </a:r>
            <a:r>
              <a:rPr lang="pl-PL" sz="900" b="1" dirty="0">
                <a:solidFill>
                  <a:schemeClr val="bg1"/>
                </a:solidFill>
                <a:latin typeface="Lato Light" panose="020F0302020204030203" pitchFamily="34" charset="-18"/>
              </a:rPr>
              <a:t> </a:t>
            </a:r>
            <a:r>
              <a:rPr lang="pl-PL" sz="900" dirty="0">
                <a:solidFill>
                  <a:schemeClr val="bg1"/>
                </a:solidFill>
                <a:latin typeface="Lato Light" panose="020F0302020204030203" pitchFamily="34" charset="-18"/>
              </a:rPr>
              <a:t>powierzchnia magazynowa </a:t>
            </a:r>
          </a:p>
          <a:p>
            <a:pPr marL="171446" indent="-171446" algn="just">
              <a:buFont typeface="Arial" panose="020B0604020202020204" pitchFamily="34" charset="0"/>
              <a:buChar char="•"/>
            </a:pPr>
            <a:r>
              <a:rPr lang="pl-PL" sz="900" b="1" dirty="0">
                <a:solidFill>
                  <a:schemeClr val="bg1"/>
                </a:solidFill>
                <a:latin typeface="Lato Light" panose="020F0302020204030203" pitchFamily="34" charset="-18"/>
              </a:rPr>
              <a:t>2.60 mld </a:t>
            </a:r>
            <a:r>
              <a:rPr lang="pl-PL" sz="900" dirty="0">
                <a:solidFill>
                  <a:schemeClr val="bg1"/>
                </a:solidFill>
                <a:latin typeface="Lato Light" panose="020F0302020204030203" pitchFamily="34" charset="-18"/>
              </a:rPr>
              <a:t>prognoza obrotów na 2026 rok </a:t>
            </a:r>
          </a:p>
          <a:p>
            <a:pPr marL="171446" indent="-171446" algn="just">
              <a:buFont typeface="Arial" panose="020B0604020202020204" pitchFamily="34" charset="0"/>
              <a:buChar char="•"/>
            </a:pPr>
            <a:r>
              <a:rPr lang="pl-PL" sz="900" b="1" dirty="0">
                <a:solidFill>
                  <a:schemeClr val="bg1"/>
                </a:solidFill>
                <a:latin typeface="Lato Light" panose="020F0302020204030203" pitchFamily="34" charset="-18"/>
              </a:rPr>
              <a:t>16 640 </a:t>
            </a:r>
            <a:r>
              <a:rPr lang="pl-PL" sz="900" dirty="0">
                <a:solidFill>
                  <a:schemeClr val="bg1"/>
                </a:solidFill>
                <a:latin typeface="Lato Light" panose="020F0302020204030203" pitchFamily="34" charset="-18"/>
              </a:rPr>
              <a:t>klientów w obsłudze, w tym: </a:t>
            </a:r>
          </a:p>
          <a:p>
            <a:pPr marL="628634" lvl="1" indent="-171446" algn="just">
              <a:buFontTx/>
              <a:buChar char="-"/>
            </a:pPr>
            <a:r>
              <a:rPr lang="pl-PL" sz="900" dirty="0">
                <a:solidFill>
                  <a:schemeClr val="bg1"/>
                </a:solidFill>
                <a:latin typeface="Lato Light" panose="020F0302020204030203" pitchFamily="34" charset="-18"/>
              </a:rPr>
              <a:t>14 200 w kanale detalicznym, </a:t>
            </a:r>
          </a:p>
          <a:p>
            <a:pPr marL="628634" lvl="1" indent="-171446" algn="just">
              <a:buFontTx/>
              <a:buChar char="-"/>
            </a:pPr>
            <a:r>
              <a:rPr lang="pl-PL" sz="900" dirty="0">
                <a:solidFill>
                  <a:schemeClr val="bg1"/>
                </a:solidFill>
                <a:latin typeface="Lato Light" panose="020F0302020204030203" pitchFamily="34" charset="-18"/>
              </a:rPr>
              <a:t>300 w kanale hurtowym, </a:t>
            </a:r>
          </a:p>
          <a:p>
            <a:pPr marL="628634" lvl="1" indent="-171446" algn="just">
              <a:buFontTx/>
              <a:buChar char="-"/>
            </a:pPr>
            <a:r>
              <a:rPr lang="pl-PL" sz="900" dirty="0">
                <a:solidFill>
                  <a:schemeClr val="bg1"/>
                </a:solidFill>
                <a:latin typeface="Lato Light" panose="020F0302020204030203" pitchFamily="34" charset="-18"/>
              </a:rPr>
              <a:t>1 240 podmiotów </a:t>
            </a:r>
            <a:r>
              <a:rPr lang="pl-PL" sz="900" dirty="0" err="1">
                <a:solidFill>
                  <a:schemeClr val="bg1"/>
                </a:solidFill>
                <a:latin typeface="Lato Light" panose="020F0302020204030203" pitchFamily="34" charset="-18"/>
              </a:rPr>
              <a:t>HoReCa</a:t>
            </a:r>
            <a:r>
              <a:rPr lang="pl-PL" sz="900" dirty="0">
                <a:solidFill>
                  <a:schemeClr val="bg1"/>
                </a:solidFill>
                <a:latin typeface="Lato Light" panose="020F0302020204030203" pitchFamily="34" charset="-18"/>
              </a:rPr>
              <a:t> </a:t>
            </a:r>
          </a:p>
          <a:p>
            <a:pPr marL="628634" lvl="1" indent="-171446" algn="just">
              <a:buFontTx/>
              <a:buChar char="-"/>
            </a:pPr>
            <a:r>
              <a:rPr lang="pl-PL" sz="900" dirty="0">
                <a:solidFill>
                  <a:schemeClr val="bg1"/>
                </a:solidFill>
                <a:latin typeface="Lato Light" panose="020F0302020204030203" pitchFamily="34" charset="-18"/>
              </a:rPr>
              <a:t>ponad 1150 stacji paliw.</a:t>
            </a:r>
          </a:p>
          <a:p>
            <a:pPr marL="171446" indent="-171446" algn="just">
              <a:buFont typeface="Arial" panose="020B0604020202020204" pitchFamily="34" charset="0"/>
              <a:buChar char="•"/>
            </a:pPr>
            <a:r>
              <a:rPr lang="pl-PL" sz="900" dirty="0">
                <a:solidFill>
                  <a:schemeClr val="bg1"/>
                </a:solidFill>
                <a:latin typeface="Lato Light" panose="020F0302020204030203" pitchFamily="34" charset="-18"/>
              </a:rPr>
              <a:t>nowoczesna narzędzia systemowe: CDNXL, </a:t>
            </a:r>
            <a:r>
              <a:rPr lang="pl-PL" sz="900" dirty="0" err="1">
                <a:solidFill>
                  <a:schemeClr val="bg1"/>
                </a:solidFill>
                <a:latin typeface="Lato Light" panose="020F0302020204030203" pitchFamily="34" charset="-18"/>
              </a:rPr>
              <a:t>EDInet</a:t>
            </a:r>
            <a:r>
              <a:rPr lang="pl-PL" sz="900" dirty="0">
                <a:solidFill>
                  <a:schemeClr val="bg1"/>
                </a:solidFill>
                <a:latin typeface="Lato Light" panose="020F0302020204030203" pitchFamily="34" charset="-18"/>
              </a:rPr>
              <a:t> Marketplace oraz MOBIUS SFA i CRM, </a:t>
            </a:r>
            <a:r>
              <a:rPr lang="pl-PL" sz="900" dirty="0" err="1">
                <a:solidFill>
                  <a:schemeClr val="bg1"/>
                </a:solidFill>
                <a:latin typeface="Lato Light" panose="020F0302020204030203" pitchFamily="34" charset="-18"/>
              </a:rPr>
              <a:t>Ortec</a:t>
            </a:r>
            <a:r>
              <a:rPr lang="pl-PL" sz="900" dirty="0">
                <a:solidFill>
                  <a:schemeClr val="bg1"/>
                </a:solidFill>
                <a:latin typeface="Lato Light" panose="020F0302020204030203" pitchFamily="34" charset="-18"/>
              </a:rPr>
              <a:t> Routing, praca mobilna na APPLE IPad  </a:t>
            </a:r>
          </a:p>
          <a:p>
            <a:pPr marL="171446" indent="-171446" algn="just">
              <a:buFont typeface="Arial" panose="020B0604020202020204" pitchFamily="34" charset="0"/>
              <a:buChar char="•"/>
            </a:pPr>
            <a:r>
              <a:rPr lang="pl-PL" sz="900" dirty="0">
                <a:solidFill>
                  <a:schemeClr val="bg1"/>
                </a:solidFill>
                <a:latin typeface="Lato Light" panose="020F0302020204030203" pitchFamily="34" charset="-18"/>
              </a:rPr>
              <a:t>aktywne działania na rzecz ekologii w programie zielona kompania</a:t>
            </a:r>
          </a:p>
        </p:txBody>
      </p:sp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5515696" y="433685"/>
            <a:ext cx="3293024" cy="461665"/>
          </a:xfr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atin typeface="Montserrat" panose="00000500000000000000" pitchFamily="2" charset="0"/>
                <a:ea typeface="+mn-ea"/>
                <a:cs typeface="+mn-cs"/>
              </a:rPr>
              <a:t>DANE LICZBOWE</a:t>
            </a:r>
          </a:p>
        </p:txBody>
      </p:sp>
      <p:sp>
        <p:nvSpPr>
          <p:cNvPr id="8" name="Symbol zastępczy tekstu 7"/>
          <p:cNvSpPr>
            <a:spLocks noGrp="1"/>
          </p:cNvSpPr>
          <p:nvPr>
            <p:ph type="body" sz="quarter" idx="23"/>
          </p:nvPr>
        </p:nvSpPr>
        <p:spPr>
          <a:xfrm>
            <a:off x="5533813" y="805424"/>
            <a:ext cx="2628900" cy="253916"/>
          </a:xfrm>
        </p:spPr>
        <p:txBody>
          <a:bodyPr wrap="square">
            <a:spAutoFit/>
          </a:bodyPr>
          <a:lstStyle/>
          <a:p>
            <a:r>
              <a:rPr lang="pl-PL" sz="1050" dirty="0">
                <a:solidFill>
                  <a:srgbClr val="FF0000"/>
                </a:solidFill>
                <a:latin typeface="Montserrat" panose="00000500000000000000" pitchFamily="2" charset="0"/>
                <a:ea typeface="+mn-ea"/>
                <a:cs typeface="+mn-cs"/>
              </a:rPr>
              <a:t>Kompania Dystrybucyjna</a:t>
            </a:r>
          </a:p>
        </p:txBody>
      </p:sp>
      <p:sp>
        <p:nvSpPr>
          <p:cNvPr id="12" name="Freeform: Shape 15">
            <a:extLst>
              <a:ext uri="{FF2B5EF4-FFF2-40B4-BE49-F238E27FC236}">
                <a16:creationId xmlns:a16="http://schemas.microsoft.com/office/drawing/2014/main" id="{97D4B05B-7F48-5C61-7F1D-51249BCEB196}"/>
              </a:ext>
            </a:extLst>
          </p:cNvPr>
          <p:cNvSpPr/>
          <p:nvPr/>
        </p:nvSpPr>
        <p:spPr>
          <a:xfrm>
            <a:off x="-1" y="0"/>
            <a:ext cx="4089804" cy="5143500"/>
          </a:xfrm>
          <a:custGeom>
            <a:avLst/>
            <a:gdLst>
              <a:gd name="connsiteX0" fmla="*/ 0 w 5453072"/>
              <a:gd name="connsiteY0" fmla="*/ 0 h 6858000"/>
              <a:gd name="connsiteX1" fmla="*/ 5453072 w 5453072"/>
              <a:gd name="connsiteY1" fmla="*/ 0 h 6858000"/>
              <a:gd name="connsiteX2" fmla="*/ 1295409 w 5453072"/>
              <a:gd name="connsiteY2" fmla="*/ 6858000 h 6858000"/>
              <a:gd name="connsiteX3" fmla="*/ 0 w 545307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53072" h="6858000">
                <a:moveTo>
                  <a:pt x="0" y="0"/>
                </a:moveTo>
                <a:lnTo>
                  <a:pt x="5453072" y="0"/>
                </a:lnTo>
                <a:lnTo>
                  <a:pt x="129540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 sz="1350"/>
          </a:p>
        </p:txBody>
      </p:sp>
      <p:grpSp>
        <p:nvGrpSpPr>
          <p:cNvPr id="2" name="Group 6">
            <a:extLst>
              <a:ext uri="{FF2B5EF4-FFF2-40B4-BE49-F238E27FC236}">
                <a16:creationId xmlns:a16="http://schemas.microsoft.com/office/drawing/2014/main" id="{0D42AE9B-F257-016B-0CFC-F54E0379D084}"/>
              </a:ext>
            </a:extLst>
          </p:cNvPr>
          <p:cNvGrpSpPr/>
          <p:nvPr/>
        </p:nvGrpSpPr>
        <p:grpSpPr>
          <a:xfrm>
            <a:off x="174172" y="-258160"/>
            <a:ext cx="2300547" cy="581891"/>
            <a:chOff x="5223164" y="1981200"/>
            <a:chExt cx="3067396" cy="775855"/>
          </a:xfrm>
        </p:grpSpPr>
        <p:sp>
          <p:nvSpPr>
            <p:cNvPr id="3" name="Parallelogram 7">
              <a:extLst>
                <a:ext uri="{FF2B5EF4-FFF2-40B4-BE49-F238E27FC236}">
                  <a16:creationId xmlns:a16="http://schemas.microsoft.com/office/drawing/2014/main" id="{7994DCCA-5D5A-EC13-33C1-9EB4E6255116}"/>
                </a:ext>
              </a:extLst>
            </p:cNvPr>
            <p:cNvSpPr/>
            <p:nvPr/>
          </p:nvSpPr>
          <p:spPr>
            <a:xfrm>
              <a:off x="5223164" y="1981200"/>
              <a:ext cx="872836" cy="775855"/>
            </a:xfrm>
            <a:prstGeom prst="parallelogram">
              <a:avLst>
                <a:gd name="adj" fmla="val 60625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1350"/>
            </a:p>
          </p:txBody>
        </p:sp>
        <p:sp>
          <p:nvSpPr>
            <p:cNvPr id="4" name="Parallelogram 8">
              <a:extLst>
                <a:ext uri="{FF2B5EF4-FFF2-40B4-BE49-F238E27FC236}">
                  <a16:creationId xmlns:a16="http://schemas.microsoft.com/office/drawing/2014/main" id="{8FCFA137-2B7A-1B6E-1234-B61B30318A4C}"/>
                </a:ext>
              </a:extLst>
            </p:cNvPr>
            <p:cNvSpPr/>
            <p:nvPr/>
          </p:nvSpPr>
          <p:spPr>
            <a:xfrm>
              <a:off x="5954684" y="1981200"/>
              <a:ext cx="872836" cy="775855"/>
            </a:xfrm>
            <a:prstGeom prst="parallelogram">
              <a:avLst>
                <a:gd name="adj" fmla="val 60625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1350"/>
            </a:p>
          </p:txBody>
        </p:sp>
        <p:sp>
          <p:nvSpPr>
            <p:cNvPr id="5" name="Parallelogram 9">
              <a:extLst>
                <a:ext uri="{FF2B5EF4-FFF2-40B4-BE49-F238E27FC236}">
                  <a16:creationId xmlns:a16="http://schemas.microsoft.com/office/drawing/2014/main" id="{877B9342-B8B7-E9A1-028F-24FAA4D3ADBF}"/>
                </a:ext>
              </a:extLst>
            </p:cNvPr>
            <p:cNvSpPr/>
            <p:nvPr/>
          </p:nvSpPr>
          <p:spPr>
            <a:xfrm>
              <a:off x="6686204" y="1981200"/>
              <a:ext cx="872836" cy="775855"/>
            </a:xfrm>
            <a:prstGeom prst="parallelogram">
              <a:avLst>
                <a:gd name="adj" fmla="val 60625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1350"/>
            </a:p>
          </p:txBody>
        </p:sp>
        <p:sp>
          <p:nvSpPr>
            <p:cNvPr id="9" name="Parallelogram 10">
              <a:extLst>
                <a:ext uri="{FF2B5EF4-FFF2-40B4-BE49-F238E27FC236}">
                  <a16:creationId xmlns:a16="http://schemas.microsoft.com/office/drawing/2014/main" id="{83AA2E0E-CAA3-E0A0-4EAF-4A0341CB9F4F}"/>
                </a:ext>
              </a:extLst>
            </p:cNvPr>
            <p:cNvSpPr/>
            <p:nvPr/>
          </p:nvSpPr>
          <p:spPr>
            <a:xfrm>
              <a:off x="7417724" y="1981200"/>
              <a:ext cx="872836" cy="775855"/>
            </a:xfrm>
            <a:prstGeom prst="parallelogram">
              <a:avLst>
                <a:gd name="adj" fmla="val 60625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1350"/>
            </a:p>
          </p:txBody>
        </p:sp>
      </p:grpSp>
      <p:pic>
        <p:nvPicPr>
          <p:cNvPr id="210" name="Obraz 209">
            <a:extLst>
              <a:ext uri="{FF2B5EF4-FFF2-40B4-BE49-F238E27FC236}">
                <a16:creationId xmlns:a16="http://schemas.microsoft.com/office/drawing/2014/main" id="{821F4E4C-5B86-6E37-644C-0563AD5183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989" y="544485"/>
            <a:ext cx="5730694" cy="4052501"/>
          </a:xfrm>
          <a:prstGeom prst="rect">
            <a:avLst/>
          </a:prstGeom>
        </p:spPr>
      </p:pic>
      <p:pic>
        <p:nvPicPr>
          <p:cNvPr id="211" name="Obraz 210">
            <a:extLst>
              <a:ext uri="{FF2B5EF4-FFF2-40B4-BE49-F238E27FC236}">
                <a16:creationId xmlns:a16="http://schemas.microsoft.com/office/drawing/2014/main" id="{FF2C1DF8-3A8F-4D7E-01A8-2710098C66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087"/>
          <a:stretch>
            <a:fillRect/>
          </a:stretch>
        </p:blipFill>
        <p:spPr>
          <a:xfrm>
            <a:off x="-143989" y="544485"/>
            <a:ext cx="5730694" cy="4008465"/>
          </a:xfrm>
          <a:prstGeom prst="rect">
            <a:avLst/>
          </a:prstGeom>
        </p:spPr>
      </p:pic>
      <p:pic>
        <p:nvPicPr>
          <p:cNvPr id="212" name="Obraz 211">
            <a:extLst>
              <a:ext uri="{FF2B5EF4-FFF2-40B4-BE49-F238E27FC236}">
                <a16:creationId xmlns:a16="http://schemas.microsoft.com/office/drawing/2014/main" id="{B22A7283-1302-AB48-5586-828628E916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087"/>
          <a:stretch>
            <a:fillRect/>
          </a:stretch>
        </p:blipFill>
        <p:spPr>
          <a:xfrm>
            <a:off x="-143989" y="544485"/>
            <a:ext cx="5730694" cy="4008465"/>
          </a:xfrm>
          <a:prstGeom prst="rect">
            <a:avLst/>
          </a:prstGeom>
        </p:spPr>
      </p:pic>
      <p:pic>
        <p:nvPicPr>
          <p:cNvPr id="213" name="Obraz 212">
            <a:extLst>
              <a:ext uri="{FF2B5EF4-FFF2-40B4-BE49-F238E27FC236}">
                <a16:creationId xmlns:a16="http://schemas.microsoft.com/office/drawing/2014/main" id="{D950F56B-F61D-C7BE-AA7A-13E1FC87D3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087"/>
          <a:stretch>
            <a:fillRect/>
          </a:stretch>
        </p:blipFill>
        <p:spPr>
          <a:xfrm>
            <a:off x="-143989" y="544485"/>
            <a:ext cx="5730694" cy="4008465"/>
          </a:xfrm>
          <a:prstGeom prst="rect">
            <a:avLst/>
          </a:prstGeom>
        </p:spPr>
      </p:pic>
      <p:pic>
        <p:nvPicPr>
          <p:cNvPr id="214" name="Obraz 213">
            <a:extLst>
              <a:ext uri="{FF2B5EF4-FFF2-40B4-BE49-F238E27FC236}">
                <a16:creationId xmlns:a16="http://schemas.microsoft.com/office/drawing/2014/main" id="{4CB4A1D4-CC19-4D27-09A1-8C6DA6DCEAC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087"/>
          <a:stretch>
            <a:fillRect/>
          </a:stretch>
        </p:blipFill>
        <p:spPr>
          <a:xfrm>
            <a:off x="-143989" y="544485"/>
            <a:ext cx="5730694" cy="4008465"/>
          </a:xfrm>
          <a:prstGeom prst="rect">
            <a:avLst/>
          </a:prstGeom>
        </p:spPr>
      </p:pic>
      <p:pic>
        <p:nvPicPr>
          <p:cNvPr id="215" name="Obraz 214">
            <a:extLst>
              <a:ext uri="{FF2B5EF4-FFF2-40B4-BE49-F238E27FC236}">
                <a16:creationId xmlns:a16="http://schemas.microsoft.com/office/drawing/2014/main" id="{E674221A-547E-E20A-5234-4EDC1D26E6D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087"/>
          <a:stretch>
            <a:fillRect/>
          </a:stretch>
        </p:blipFill>
        <p:spPr>
          <a:xfrm>
            <a:off x="-143989" y="544485"/>
            <a:ext cx="5730694" cy="4008465"/>
          </a:xfrm>
          <a:prstGeom prst="rect">
            <a:avLst/>
          </a:prstGeom>
        </p:spPr>
      </p:pic>
      <p:pic>
        <p:nvPicPr>
          <p:cNvPr id="216" name="Obraz 215">
            <a:extLst>
              <a:ext uri="{FF2B5EF4-FFF2-40B4-BE49-F238E27FC236}">
                <a16:creationId xmlns:a16="http://schemas.microsoft.com/office/drawing/2014/main" id="{FC61F32F-EBFE-0758-0F9C-C58365938F8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087"/>
          <a:stretch>
            <a:fillRect/>
          </a:stretch>
        </p:blipFill>
        <p:spPr>
          <a:xfrm>
            <a:off x="-143989" y="544485"/>
            <a:ext cx="5730694" cy="4008465"/>
          </a:xfrm>
          <a:prstGeom prst="rect">
            <a:avLst/>
          </a:prstGeom>
        </p:spPr>
      </p:pic>
      <p:pic>
        <p:nvPicPr>
          <p:cNvPr id="217" name="Obraz 216">
            <a:extLst>
              <a:ext uri="{FF2B5EF4-FFF2-40B4-BE49-F238E27FC236}">
                <a16:creationId xmlns:a16="http://schemas.microsoft.com/office/drawing/2014/main" id="{C6FC4A14-6D60-D3B3-1843-84D27123272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087"/>
          <a:stretch>
            <a:fillRect/>
          </a:stretch>
        </p:blipFill>
        <p:spPr>
          <a:xfrm>
            <a:off x="-143989" y="544485"/>
            <a:ext cx="5730694" cy="4008465"/>
          </a:xfrm>
          <a:prstGeom prst="rect">
            <a:avLst/>
          </a:prstGeom>
        </p:spPr>
      </p:pic>
      <p:pic>
        <p:nvPicPr>
          <p:cNvPr id="218" name="Obraz 217">
            <a:extLst>
              <a:ext uri="{FF2B5EF4-FFF2-40B4-BE49-F238E27FC236}">
                <a16:creationId xmlns:a16="http://schemas.microsoft.com/office/drawing/2014/main" id="{C4F55565-8190-04DF-A787-977E018B94F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087"/>
          <a:stretch>
            <a:fillRect/>
          </a:stretch>
        </p:blipFill>
        <p:spPr>
          <a:xfrm>
            <a:off x="-143989" y="544485"/>
            <a:ext cx="5730694" cy="4008465"/>
          </a:xfrm>
          <a:prstGeom prst="rect">
            <a:avLst/>
          </a:prstGeom>
        </p:spPr>
      </p:pic>
      <p:pic>
        <p:nvPicPr>
          <p:cNvPr id="219" name="Obraz 218">
            <a:extLst>
              <a:ext uri="{FF2B5EF4-FFF2-40B4-BE49-F238E27FC236}">
                <a16:creationId xmlns:a16="http://schemas.microsoft.com/office/drawing/2014/main" id="{02E2454B-E79F-58EC-5B5B-F1A62A4272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087"/>
          <a:stretch>
            <a:fillRect/>
          </a:stretch>
        </p:blipFill>
        <p:spPr>
          <a:xfrm>
            <a:off x="-143989" y="544485"/>
            <a:ext cx="5730694" cy="4008465"/>
          </a:xfrm>
          <a:prstGeom prst="rect">
            <a:avLst/>
          </a:prstGeom>
        </p:spPr>
      </p:pic>
      <p:pic>
        <p:nvPicPr>
          <p:cNvPr id="220" name="Obraz 219">
            <a:extLst>
              <a:ext uri="{FF2B5EF4-FFF2-40B4-BE49-F238E27FC236}">
                <a16:creationId xmlns:a16="http://schemas.microsoft.com/office/drawing/2014/main" id="{0AAD1DC2-03C9-AF1E-FC00-EF980A83D32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087"/>
          <a:stretch>
            <a:fillRect/>
          </a:stretch>
        </p:blipFill>
        <p:spPr>
          <a:xfrm>
            <a:off x="-143989" y="544485"/>
            <a:ext cx="5730694" cy="4008465"/>
          </a:xfrm>
          <a:prstGeom prst="rect">
            <a:avLst/>
          </a:prstGeom>
        </p:spPr>
      </p:pic>
      <p:pic>
        <p:nvPicPr>
          <p:cNvPr id="221" name="Obraz 220">
            <a:extLst>
              <a:ext uri="{FF2B5EF4-FFF2-40B4-BE49-F238E27FC236}">
                <a16:creationId xmlns:a16="http://schemas.microsoft.com/office/drawing/2014/main" id="{1DAA4524-BC58-F107-70E8-D07004D456B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087"/>
          <a:stretch>
            <a:fillRect/>
          </a:stretch>
        </p:blipFill>
        <p:spPr>
          <a:xfrm>
            <a:off x="-143989" y="544485"/>
            <a:ext cx="5730694" cy="4008465"/>
          </a:xfrm>
          <a:prstGeom prst="rect">
            <a:avLst/>
          </a:prstGeom>
        </p:spPr>
      </p:pic>
      <p:pic>
        <p:nvPicPr>
          <p:cNvPr id="222" name="Obraz 221">
            <a:extLst>
              <a:ext uri="{FF2B5EF4-FFF2-40B4-BE49-F238E27FC236}">
                <a16:creationId xmlns:a16="http://schemas.microsoft.com/office/drawing/2014/main" id="{50EFF215-F10E-78FC-1CD8-1C63182DA07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b="1087"/>
          <a:stretch>
            <a:fillRect/>
          </a:stretch>
        </p:blipFill>
        <p:spPr>
          <a:xfrm>
            <a:off x="-143989" y="544485"/>
            <a:ext cx="5730694" cy="4008465"/>
          </a:xfrm>
          <a:prstGeom prst="rect">
            <a:avLst/>
          </a:prstGeom>
        </p:spPr>
      </p:pic>
      <p:sp>
        <p:nvSpPr>
          <p:cNvPr id="223" name="Elipsa 41">
            <a:extLst>
              <a:ext uri="{FF2B5EF4-FFF2-40B4-BE49-F238E27FC236}">
                <a16:creationId xmlns:a16="http://schemas.microsoft.com/office/drawing/2014/main" id="{2781AD9C-3E95-1641-7631-19D8526B65D3}"/>
              </a:ext>
            </a:extLst>
          </p:cNvPr>
          <p:cNvSpPr/>
          <p:nvPr/>
        </p:nvSpPr>
        <p:spPr>
          <a:xfrm>
            <a:off x="3943478" y="1881495"/>
            <a:ext cx="76200" cy="76200"/>
          </a:xfrm>
          <a:prstGeom prst="ellipse">
            <a:avLst/>
          </a:prstGeom>
          <a:solidFill>
            <a:srgbClr val="1A28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4" name="Elipsa 41">
            <a:extLst>
              <a:ext uri="{FF2B5EF4-FFF2-40B4-BE49-F238E27FC236}">
                <a16:creationId xmlns:a16="http://schemas.microsoft.com/office/drawing/2014/main" id="{642523C0-8457-7388-2FDD-FBA140DC78C2}"/>
              </a:ext>
            </a:extLst>
          </p:cNvPr>
          <p:cNvSpPr/>
          <p:nvPr/>
        </p:nvSpPr>
        <p:spPr>
          <a:xfrm>
            <a:off x="3039870" y="1294181"/>
            <a:ext cx="76200" cy="76200"/>
          </a:xfrm>
          <a:prstGeom prst="ellipse">
            <a:avLst/>
          </a:prstGeom>
          <a:solidFill>
            <a:srgbClr val="1A28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5" name="Elipsa 41">
            <a:extLst>
              <a:ext uri="{FF2B5EF4-FFF2-40B4-BE49-F238E27FC236}">
                <a16:creationId xmlns:a16="http://schemas.microsoft.com/office/drawing/2014/main" id="{49F946E7-0D7C-CF84-1AA0-1DAC7DC53319}"/>
              </a:ext>
            </a:extLst>
          </p:cNvPr>
          <p:cNvSpPr/>
          <p:nvPr/>
        </p:nvSpPr>
        <p:spPr>
          <a:xfrm>
            <a:off x="2285810" y="902989"/>
            <a:ext cx="76200" cy="76200"/>
          </a:xfrm>
          <a:prstGeom prst="ellipse">
            <a:avLst/>
          </a:prstGeom>
          <a:solidFill>
            <a:srgbClr val="1A28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6" name="Elipsa 41">
            <a:extLst>
              <a:ext uri="{FF2B5EF4-FFF2-40B4-BE49-F238E27FC236}">
                <a16:creationId xmlns:a16="http://schemas.microsoft.com/office/drawing/2014/main" id="{C193D968-8491-1885-448C-53063AFB6832}"/>
              </a:ext>
            </a:extLst>
          </p:cNvPr>
          <p:cNvSpPr/>
          <p:nvPr/>
        </p:nvSpPr>
        <p:spPr>
          <a:xfrm>
            <a:off x="4003614" y="1031081"/>
            <a:ext cx="76200" cy="76200"/>
          </a:xfrm>
          <a:prstGeom prst="ellipse">
            <a:avLst/>
          </a:prstGeom>
          <a:solidFill>
            <a:srgbClr val="1A28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7" name="Elipsa 41">
            <a:extLst>
              <a:ext uri="{FF2B5EF4-FFF2-40B4-BE49-F238E27FC236}">
                <a16:creationId xmlns:a16="http://schemas.microsoft.com/office/drawing/2014/main" id="{196E6434-272A-97BB-2FD5-295858D8EF66}"/>
              </a:ext>
            </a:extLst>
          </p:cNvPr>
          <p:cNvSpPr/>
          <p:nvPr/>
        </p:nvSpPr>
        <p:spPr>
          <a:xfrm>
            <a:off x="3819176" y="2365923"/>
            <a:ext cx="76200" cy="76200"/>
          </a:xfrm>
          <a:prstGeom prst="ellipse">
            <a:avLst/>
          </a:prstGeom>
          <a:solidFill>
            <a:srgbClr val="1A28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8" name="Elipsa 41">
            <a:extLst>
              <a:ext uri="{FF2B5EF4-FFF2-40B4-BE49-F238E27FC236}">
                <a16:creationId xmlns:a16="http://schemas.microsoft.com/office/drawing/2014/main" id="{0889E441-C201-8035-98BB-D1ECA8B29E4A}"/>
              </a:ext>
            </a:extLst>
          </p:cNvPr>
          <p:cNvSpPr/>
          <p:nvPr/>
        </p:nvSpPr>
        <p:spPr>
          <a:xfrm>
            <a:off x="2050167" y="1745547"/>
            <a:ext cx="76200" cy="76200"/>
          </a:xfrm>
          <a:prstGeom prst="ellipse">
            <a:avLst/>
          </a:prstGeom>
          <a:solidFill>
            <a:srgbClr val="1A28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9" name="Elipsa 41">
            <a:extLst>
              <a:ext uri="{FF2B5EF4-FFF2-40B4-BE49-F238E27FC236}">
                <a16:creationId xmlns:a16="http://schemas.microsoft.com/office/drawing/2014/main" id="{AB525C4D-644E-1995-2F25-96A44DDD5665}"/>
              </a:ext>
            </a:extLst>
          </p:cNvPr>
          <p:cNvSpPr/>
          <p:nvPr/>
        </p:nvSpPr>
        <p:spPr>
          <a:xfrm>
            <a:off x="3306607" y="2259106"/>
            <a:ext cx="76200" cy="76200"/>
          </a:xfrm>
          <a:prstGeom prst="ellipse">
            <a:avLst/>
          </a:prstGeom>
          <a:solidFill>
            <a:srgbClr val="1A28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0" name="Elipsa 41">
            <a:extLst>
              <a:ext uri="{FF2B5EF4-FFF2-40B4-BE49-F238E27FC236}">
                <a16:creationId xmlns:a16="http://schemas.microsoft.com/office/drawing/2014/main" id="{150D2D58-CCC7-E012-5974-5D4886881DDE}"/>
              </a:ext>
            </a:extLst>
          </p:cNvPr>
          <p:cNvSpPr/>
          <p:nvPr/>
        </p:nvSpPr>
        <p:spPr>
          <a:xfrm>
            <a:off x="2736723" y="2874292"/>
            <a:ext cx="76200" cy="76200"/>
          </a:xfrm>
          <a:prstGeom prst="ellipse">
            <a:avLst/>
          </a:prstGeom>
          <a:solidFill>
            <a:srgbClr val="1A28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1" name="Elipsa 41">
            <a:extLst>
              <a:ext uri="{FF2B5EF4-FFF2-40B4-BE49-F238E27FC236}">
                <a16:creationId xmlns:a16="http://schemas.microsoft.com/office/drawing/2014/main" id="{FCF0DEB8-83AD-7B67-91EF-8BC40585A8C5}"/>
              </a:ext>
            </a:extLst>
          </p:cNvPr>
          <p:cNvSpPr/>
          <p:nvPr/>
        </p:nvSpPr>
        <p:spPr>
          <a:xfrm>
            <a:off x="3965514" y="2973052"/>
            <a:ext cx="76200" cy="76200"/>
          </a:xfrm>
          <a:prstGeom prst="ellipse">
            <a:avLst/>
          </a:prstGeom>
          <a:solidFill>
            <a:srgbClr val="1A28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2" name="Elipsa 41">
            <a:extLst>
              <a:ext uri="{FF2B5EF4-FFF2-40B4-BE49-F238E27FC236}">
                <a16:creationId xmlns:a16="http://schemas.microsoft.com/office/drawing/2014/main" id="{A3E34201-433D-C2E7-6D85-C48DABFB3121}"/>
              </a:ext>
            </a:extLst>
          </p:cNvPr>
          <p:cNvSpPr/>
          <p:nvPr/>
        </p:nvSpPr>
        <p:spPr>
          <a:xfrm>
            <a:off x="1546032" y="3123920"/>
            <a:ext cx="76200" cy="76200"/>
          </a:xfrm>
          <a:prstGeom prst="ellipse">
            <a:avLst/>
          </a:prstGeom>
          <a:solidFill>
            <a:srgbClr val="1A28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3" name="Elipsa 41">
            <a:extLst>
              <a:ext uri="{FF2B5EF4-FFF2-40B4-BE49-F238E27FC236}">
                <a16:creationId xmlns:a16="http://schemas.microsoft.com/office/drawing/2014/main" id="{4A184315-F3B7-3D70-3EBA-AD94793B32F1}"/>
              </a:ext>
            </a:extLst>
          </p:cNvPr>
          <p:cNvSpPr/>
          <p:nvPr/>
        </p:nvSpPr>
        <p:spPr>
          <a:xfrm>
            <a:off x="2024317" y="2653498"/>
            <a:ext cx="76200" cy="76200"/>
          </a:xfrm>
          <a:prstGeom prst="ellipse">
            <a:avLst/>
          </a:prstGeom>
          <a:solidFill>
            <a:srgbClr val="1A28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34" name="Obraz 233">
            <a:extLst>
              <a:ext uri="{FF2B5EF4-FFF2-40B4-BE49-F238E27FC236}">
                <a16:creationId xmlns:a16="http://schemas.microsoft.com/office/drawing/2014/main" id="{1CE017CC-A219-8760-BA3F-3C547CF7271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4304" y="900112"/>
            <a:ext cx="248604" cy="414338"/>
          </a:xfrm>
          <a:prstGeom prst="rect">
            <a:avLst/>
          </a:prstGeom>
        </p:spPr>
      </p:pic>
      <p:pic>
        <p:nvPicPr>
          <p:cNvPr id="235" name="Obraz 234">
            <a:extLst>
              <a:ext uri="{FF2B5EF4-FFF2-40B4-BE49-F238E27FC236}">
                <a16:creationId xmlns:a16="http://schemas.microsoft.com/office/drawing/2014/main" id="{38D434F2-32EB-264C-1A4F-C523CD35881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7276" y="1500410"/>
            <a:ext cx="248604" cy="414338"/>
          </a:xfrm>
          <a:prstGeom prst="rect">
            <a:avLst/>
          </a:prstGeom>
        </p:spPr>
      </p:pic>
      <p:pic>
        <p:nvPicPr>
          <p:cNvPr id="236" name="Obraz 235">
            <a:extLst>
              <a:ext uri="{FF2B5EF4-FFF2-40B4-BE49-F238E27FC236}">
                <a16:creationId xmlns:a16="http://schemas.microsoft.com/office/drawing/2014/main" id="{F1E4B5A7-D844-4F4E-B77C-E4E4F0A44D9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9608" y="515912"/>
            <a:ext cx="248604" cy="414338"/>
          </a:xfrm>
          <a:prstGeom prst="rect">
            <a:avLst/>
          </a:prstGeom>
        </p:spPr>
      </p:pic>
      <p:pic>
        <p:nvPicPr>
          <p:cNvPr id="237" name="Obraz 236">
            <a:extLst>
              <a:ext uri="{FF2B5EF4-FFF2-40B4-BE49-F238E27FC236}">
                <a16:creationId xmlns:a16="http://schemas.microsoft.com/office/drawing/2014/main" id="{7E27F8EB-1884-AE72-184A-751F61EA1F9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7412" y="652290"/>
            <a:ext cx="248604" cy="414338"/>
          </a:xfrm>
          <a:prstGeom prst="rect">
            <a:avLst/>
          </a:prstGeom>
        </p:spPr>
      </p:pic>
      <p:pic>
        <p:nvPicPr>
          <p:cNvPr id="238" name="Obraz 237">
            <a:extLst>
              <a:ext uri="{FF2B5EF4-FFF2-40B4-BE49-F238E27FC236}">
                <a16:creationId xmlns:a16="http://schemas.microsoft.com/office/drawing/2014/main" id="{157C8292-E1BB-EB09-BFBF-EF393395D96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2974" y="1978846"/>
            <a:ext cx="248604" cy="414338"/>
          </a:xfrm>
          <a:prstGeom prst="rect">
            <a:avLst/>
          </a:prstGeom>
        </p:spPr>
      </p:pic>
      <p:pic>
        <p:nvPicPr>
          <p:cNvPr id="239" name="Obraz 238">
            <a:extLst>
              <a:ext uri="{FF2B5EF4-FFF2-40B4-BE49-F238E27FC236}">
                <a16:creationId xmlns:a16="http://schemas.microsoft.com/office/drawing/2014/main" id="{338BA754-B425-BF76-093A-8D4513E5DBE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3965" y="1363236"/>
            <a:ext cx="248604" cy="414338"/>
          </a:xfrm>
          <a:prstGeom prst="rect">
            <a:avLst/>
          </a:prstGeom>
        </p:spPr>
      </p:pic>
      <p:pic>
        <p:nvPicPr>
          <p:cNvPr id="240" name="Obraz 239">
            <a:extLst>
              <a:ext uri="{FF2B5EF4-FFF2-40B4-BE49-F238E27FC236}">
                <a16:creationId xmlns:a16="http://schemas.microsoft.com/office/drawing/2014/main" id="{1BDB8210-A2D4-EE07-3B3C-1135AC4BD9E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0405" y="1872030"/>
            <a:ext cx="248604" cy="414338"/>
          </a:xfrm>
          <a:prstGeom prst="rect">
            <a:avLst/>
          </a:prstGeom>
        </p:spPr>
      </p:pic>
      <p:pic>
        <p:nvPicPr>
          <p:cNvPr id="241" name="Obraz 240">
            <a:extLst>
              <a:ext uri="{FF2B5EF4-FFF2-40B4-BE49-F238E27FC236}">
                <a16:creationId xmlns:a16="http://schemas.microsoft.com/office/drawing/2014/main" id="{06F3AF69-D272-B99F-DBD2-2B0F062D4D0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9312" y="2589547"/>
            <a:ext cx="248604" cy="414338"/>
          </a:xfrm>
          <a:prstGeom prst="rect">
            <a:avLst/>
          </a:prstGeom>
        </p:spPr>
      </p:pic>
      <p:pic>
        <p:nvPicPr>
          <p:cNvPr id="242" name="Obraz 241">
            <a:extLst>
              <a:ext uri="{FF2B5EF4-FFF2-40B4-BE49-F238E27FC236}">
                <a16:creationId xmlns:a16="http://schemas.microsoft.com/office/drawing/2014/main" id="{F2B89B60-5EEC-60D3-7912-EC208EA512C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0521" y="2483643"/>
            <a:ext cx="248604" cy="414338"/>
          </a:xfrm>
          <a:prstGeom prst="rect">
            <a:avLst/>
          </a:prstGeom>
        </p:spPr>
      </p:pic>
      <p:pic>
        <p:nvPicPr>
          <p:cNvPr id="243" name="Obraz 242">
            <a:extLst>
              <a:ext uri="{FF2B5EF4-FFF2-40B4-BE49-F238E27FC236}">
                <a16:creationId xmlns:a16="http://schemas.microsoft.com/office/drawing/2014/main" id="{9437AD36-FC07-6CEA-4F31-C720F7D08A2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9830" y="2736843"/>
            <a:ext cx="248604" cy="414338"/>
          </a:xfrm>
          <a:prstGeom prst="rect">
            <a:avLst/>
          </a:prstGeom>
        </p:spPr>
      </p:pic>
      <p:pic>
        <p:nvPicPr>
          <p:cNvPr id="244" name="Obraz 243">
            <a:extLst>
              <a:ext uri="{FF2B5EF4-FFF2-40B4-BE49-F238E27FC236}">
                <a16:creationId xmlns:a16="http://schemas.microsoft.com/office/drawing/2014/main" id="{5F35125E-CE0D-6911-147D-C29D199EC96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8115" y="2261657"/>
            <a:ext cx="248604" cy="414338"/>
          </a:xfrm>
          <a:prstGeom prst="rect">
            <a:avLst/>
          </a:prstGeom>
        </p:spPr>
      </p:pic>
      <p:sp>
        <p:nvSpPr>
          <p:cNvPr id="245" name="Tytuł 6">
            <a:extLst>
              <a:ext uri="{FF2B5EF4-FFF2-40B4-BE49-F238E27FC236}">
                <a16:creationId xmlns:a16="http://schemas.microsoft.com/office/drawing/2014/main" id="{4A1F9D87-6A71-C747-43AD-A874BB63A891}"/>
              </a:ext>
            </a:extLst>
          </p:cNvPr>
          <p:cNvSpPr txBox="1">
            <a:spLocks/>
          </p:cNvSpPr>
          <p:nvPr/>
        </p:nvSpPr>
        <p:spPr>
          <a:xfrm>
            <a:off x="3237787" y="3719997"/>
            <a:ext cx="698199" cy="181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pl-PL" sz="800" b="0" dirty="0">
                <a:solidFill>
                  <a:schemeClr val="bg1">
                    <a:lumMod val="95000"/>
                  </a:schemeClr>
                </a:solidFill>
                <a:latin typeface="Lato Light" panose="020F0302020204030203" pitchFamily="34" charset="-18"/>
              </a:rPr>
              <a:t>DOSTAWY W 24h</a:t>
            </a:r>
          </a:p>
        </p:txBody>
      </p:sp>
      <p:pic>
        <p:nvPicPr>
          <p:cNvPr id="246" name="Obraz 245">
            <a:extLst>
              <a:ext uri="{FF2B5EF4-FFF2-40B4-BE49-F238E27FC236}">
                <a16:creationId xmlns:a16="http://schemas.microsoft.com/office/drawing/2014/main" id="{AA0E1E17-CE6D-8F42-3D1C-06FD2509C54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170" y="4661084"/>
            <a:ext cx="506909" cy="254308"/>
          </a:xfrm>
          <a:prstGeom prst="rect">
            <a:avLst/>
          </a:prstGeom>
        </p:spPr>
      </p:pic>
      <p:sp>
        <p:nvSpPr>
          <p:cNvPr id="247" name="Tytuł 6">
            <a:extLst>
              <a:ext uri="{FF2B5EF4-FFF2-40B4-BE49-F238E27FC236}">
                <a16:creationId xmlns:a16="http://schemas.microsoft.com/office/drawing/2014/main" id="{879C15F7-CDB6-251D-3D76-EAF71C50C7B3}"/>
              </a:ext>
            </a:extLst>
          </p:cNvPr>
          <p:cNvSpPr txBox="1">
            <a:spLocks/>
          </p:cNvSpPr>
          <p:nvPr/>
        </p:nvSpPr>
        <p:spPr>
          <a:xfrm>
            <a:off x="898321" y="1784732"/>
            <a:ext cx="698199" cy="181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pl-PL" sz="800" b="0" dirty="0">
                <a:solidFill>
                  <a:schemeClr val="bg1">
                    <a:lumMod val="95000"/>
                  </a:schemeClr>
                </a:solidFill>
                <a:latin typeface="Lato Light" panose="020F0302020204030203" pitchFamily="34" charset="-18"/>
              </a:rPr>
              <a:t>DOSTAWY W 24h</a:t>
            </a:r>
          </a:p>
        </p:txBody>
      </p:sp>
      <p:sp>
        <p:nvSpPr>
          <p:cNvPr id="248" name="Elipsa 41">
            <a:extLst>
              <a:ext uri="{FF2B5EF4-FFF2-40B4-BE49-F238E27FC236}">
                <a16:creationId xmlns:a16="http://schemas.microsoft.com/office/drawing/2014/main" id="{78427C97-74DD-D22B-93FF-CF579356AD5E}"/>
              </a:ext>
            </a:extLst>
          </p:cNvPr>
          <p:cNvSpPr/>
          <p:nvPr/>
        </p:nvSpPr>
        <p:spPr>
          <a:xfrm>
            <a:off x="2512885" y="3655342"/>
            <a:ext cx="76200" cy="76200"/>
          </a:xfrm>
          <a:prstGeom prst="ellipse">
            <a:avLst/>
          </a:prstGeom>
          <a:solidFill>
            <a:srgbClr val="1A28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49" name="Obraz 248">
            <a:extLst>
              <a:ext uri="{FF2B5EF4-FFF2-40B4-BE49-F238E27FC236}">
                <a16:creationId xmlns:a16="http://schemas.microsoft.com/office/drawing/2014/main" id="{7F112C42-4985-AFEC-EEDC-472344ACC38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6683" y="3264693"/>
            <a:ext cx="248604" cy="414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8429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0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1000"/>
                            </p:stCondLst>
                            <p:childTnLst>
                              <p:par>
                                <p:cTn id="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000"/>
                            </p:stCondLst>
                            <p:childTnLst>
                              <p:par>
                                <p:cTn id="8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20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0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20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2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2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2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20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20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0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20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2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2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45" grpId="0"/>
      <p:bldP spid="247" grpId="0"/>
      <p:bldP spid="24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5CC5B2C9-7927-4684-BCF5-3C47077147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3" name="Prostokąt 62">
            <a:extLst>
              <a:ext uri="{FF2B5EF4-FFF2-40B4-BE49-F238E27FC236}">
                <a16:creationId xmlns:a16="http://schemas.microsoft.com/office/drawing/2014/main" id="{E52C5C9A-4D26-42CE-B2B4-0771652148C5}"/>
              </a:ext>
            </a:extLst>
          </p:cNvPr>
          <p:cNvSpPr/>
          <p:nvPr/>
        </p:nvSpPr>
        <p:spPr>
          <a:xfrm>
            <a:off x="-1016" y="1123950"/>
            <a:ext cx="9144000" cy="4026466"/>
          </a:xfrm>
          <a:prstGeom prst="rect">
            <a:avLst/>
          </a:prstGeom>
          <a:solidFill>
            <a:srgbClr val="1A283C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8" name="Prostokąt 57">
            <a:extLst>
              <a:ext uri="{FF2B5EF4-FFF2-40B4-BE49-F238E27FC236}">
                <a16:creationId xmlns:a16="http://schemas.microsoft.com/office/drawing/2014/main" id="{3B935F83-C007-4991-85FF-2C17A38A6412}"/>
              </a:ext>
            </a:extLst>
          </p:cNvPr>
          <p:cNvSpPr/>
          <p:nvPr/>
        </p:nvSpPr>
        <p:spPr>
          <a:xfrm>
            <a:off x="3581401" y="1685131"/>
            <a:ext cx="459201" cy="2944019"/>
          </a:xfrm>
          <a:prstGeom prst="rect">
            <a:avLst/>
          </a:prstGeom>
          <a:solidFill>
            <a:srgbClr val="1A283C"/>
          </a:solidFill>
          <a:ln w="762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Prostokąt 16"/>
          <p:cNvSpPr/>
          <p:nvPr/>
        </p:nvSpPr>
        <p:spPr>
          <a:xfrm>
            <a:off x="0" y="0"/>
            <a:ext cx="9144000" cy="1123950"/>
          </a:xfrm>
          <a:prstGeom prst="rect">
            <a:avLst/>
          </a:prstGeom>
          <a:solidFill>
            <a:srgbClr val="1A28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cxnSp>
        <p:nvCxnSpPr>
          <p:cNvPr id="23" name="Straight Connector 16">
            <a:extLst>
              <a:ext uri="{FF2B5EF4-FFF2-40B4-BE49-F238E27FC236}">
                <a16:creationId xmlns:a16="http://schemas.microsoft.com/office/drawing/2014/main" id="{22491F38-06EE-4C38-A8D6-0EF3D1837F9C}"/>
              </a:ext>
            </a:extLst>
          </p:cNvPr>
          <p:cNvCxnSpPr/>
          <p:nvPr/>
        </p:nvCxnSpPr>
        <p:spPr>
          <a:xfrm flipH="1">
            <a:off x="571500" y="2890467"/>
            <a:ext cx="3007150" cy="0"/>
          </a:xfrm>
          <a:prstGeom prst="line">
            <a:avLst/>
          </a:prstGeom>
          <a:ln w="635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17">
            <a:extLst>
              <a:ext uri="{FF2B5EF4-FFF2-40B4-BE49-F238E27FC236}">
                <a16:creationId xmlns:a16="http://schemas.microsoft.com/office/drawing/2014/main" id="{BE7D8055-9690-4BB6-B7AC-55765B762B92}"/>
              </a:ext>
            </a:extLst>
          </p:cNvPr>
          <p:cNvCxnSpPr/>
          <p:nvPr/>
        </p:nvCxnSpPr>
        <p:spPr>
          <a:xfrm flipH="1">
            <a:off x="4829281" y="2123402"/>
            <a:ext cx="3244895" cy="0"/>
          </a:xfrm>
          <a:prstGeom prst="line">
            <a:avLst/>
          </a:prstGeom>
          <a:ln w="635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3">
            <a:extLst>
              <a:ext uri="{FF2B5EF4-FFF2-40B4-BE49-F238E27FC236}">
                <a16:creationId xmlns:a16="http://schemas.microsoft.com/office/drawing/2014/main" id="{67933E4A-CB26-49E5-8EB9-B4F121E09DA6}"/>
              </a:ext>
            </a:extLst>
          </p:cNvPr>
          <p:cNvSpPr txBox="1"/>
          <p:nvPr/>
        </p:nvSpPr>
        <p:spPr>
          <a:xfrm>
            <a:off x="669061" y="2295406"/>
            <a:ext cx="275844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1200"/>
              </a:spcAft>
            </a:pPr>
            <a:r>
              <a:rPr lang="pl-PL" sz="4000" b="1" dirty="0">
                <a:solidFill>
                  <a:schemeClr val="bg1"/>
                </a:solidFill>
                <a:latin typeface="Lato Black" panose="020F0A02020204030203" pitchFamily="34" charset="-18"/>
                <a:cs typeface="Arial" panose="020B0604020202020204" pitchFamily="34" charset="0"/>
              </a:rPr>
              <a:t>2.40</a:t>
            </a:r>
            <a:r>
              <a:rPr lang="en-US" sz="4000" b="1" dirty="0">
                <a:solidFill>
                  <a:schemeClr val="bg1"/>
                </a:solidFill>
                <a:latin typeface="Lato Black" panose="020F0A02020204030203" pitchFamily="34" charset="-18"/>
                <a:cs typeface="Arial" panose="020B0604020202020204" pitchFamily="34" charset="0"/>
              </a:rPr>
              <a:t> </a:t>
            </a:r>
            <a:r>
              <a:rPr lang="pl-PL" sz="4000" b="1" dirty="0">
                <a:solidFill>
                  <a:schemeClr val="bg1"/>
                </a:solidFill>
                <a:latin typeface="Lato Black" panose="020F0A02020204030203" pitchFamily="34" charset="-18"/>
                <a:cs typeface="Arial" panose="020B0604020202020204" pitchFamily="34" charset="0"/>
              </a:rPr>
              <a:t>mld </a:t>
            </a:r>
            <a:r>
              <a:rPr lang="pl-PL" sz="2800" dirty="0">
                <a:solidFill>
                  <a:schemeClr val="bg1"/>
                </a:solidFill>
                <a:latin typeface="Lato Light" panose="020F0302020204030203" pitchFamily="34" charset="-18"/>
                <a:cs typeface="Arial" panose="020B0604020202020204" pitchFamily="34" charset="0"/>
              </a:rPr>
              <a:t>2025</a:t>
            </a:r>
            <a:endParaRPr lang="en-US" sz="3600" dirty="0">
              <a:solidFill>
                <a:schemeClr val="bg1"/>
              </a:solidFill>
              <a:latin typeface="Lato Light" panose="020F0302020204030203" pitchFamily="34" charset="-18"/>
              <a:cs typeface="Arial" panose="020B0604020202020204" pitchFamily="34" charset="0"/>
            </a:endParaRPr>
          </a:p>
          <a:p>
            <a:pPr algn="r">
              <a:spcAft>
                <a:spcPts val="1200"/>
              </a:spcAft>
            </a:pPr>
            <a:r>
              <a:rPr lang="pl-PL" sz="1200" dirty="0">
                <a:solidFill>
                  <a:schemeClr val="bg1"/>
                </a:solidFill>
                <a:latin typeface="Lato Light" panose="020F0302020204030203" pitchFamily="34" charset="-18"/>
                <a:cs typeface="Arial" panose="020B0604020202020204" pitchFamily="34" charset="0"/>
              </a:rPr>
              <a:t>Rok ubiegły zamknęliśmy przyrostem sprzedaży na poziomie 9.2 % </a:t>
            </a:r>
            <a:endParaRPr lang="en-US" sz="1200" dirty="0">
              <a:solidFill>
                <a:schemeClr val="bg1"/>
              </a:solidFill>
              <a:latin typeface="Lato Light" panose="020F0302020204030203" pitchFamily="34" charset="-18"/>
              <a:cs typeface="Arial" panose="020B0604020202020204" pitchFamily="34" charset="0"/>
            </a:endParaRPr>
          </a:p>
        </p:txBody>
      </p:sp>
      <p:sp>
        <p:nvSpPr>
          <p:cNvPr id="37" name="TextBox 14">
            <a:extLst>
              <a:ext uri="{FF2B5EF4-FFF2-40B4-BE49-F238E27FC236}">
                <a16:creationId xmlns:a16="http://schemas.microsoft.com/office/drawing/2014/main" id="{245A0AB6-C4D4-47E2-A183-AE6224C44582}"/>
              </a:ext>
            </a:extLst>
          </p:cNvPr>
          <p:cNvSpPr txBox="1"/>
          <p:nvPr/>
        </p:nvSpPr>
        <p:spPr>
          <a:xfrm>
            <a:off x="5029200" y="1523813"/>
            <a:ext cx="29718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pl-PL" sz="4000" b="1" dirty="0">
                <a:solidFill>
                  <a:schemeClr val="bg1"/>
                </a:solidFill>
                <a:latin typeface="Lato Black" panose="020F0A02020204030203" pitchFamily="34" charset="-18"/>
                <a:cs typeface="Arial" panose="020B0604020202020204" pitchFamily="34" charset="0"/>
              </a:rPr>
              <a:t>2.60</a:t>
            </a:r>
            <a:r>
              <a:rPr lang="en-US" sz="4000" b="1" dirty="0">
                <a:solidFill>
                  <a:schemeClr val="bg1"/>
                </a:solidFill>
                <a:latin typeface="Lato Black" panose="020F0A02020204030203" pitchFamily="34" charset="-18"/>
                <a:cs typeface="Arial" panose="020B0604020202020204" pitchFamily="34" charset="0"/>
              </a:rPr>
              <a:t> </a:t>
            </a:r>
            <a:r>
              <a:rPr lang="pl-PL" sz="4000" b="1" dirty="0">
                <a:solidFill>
                  <a:schemeClr val="bg1"/>
                </a:solidFill>
                <a:latin typeface="Lato Black" panose="020F0A02020204030203" pitchFamily="34" charset="-18"/>
                <a:cs typeface="Arial" panose="020B0604020202020204" pitchFamily="34" charset="0"/>
              </a:rPr>
              <a:t>mld     </a:t>
            </a:r>
            <a:r>
              <a:rPr lang="pl-PL" sz="2800" dirty="0">
                <a:solidFill>
                  <a:schemeClr val="bg1"/>
                </a:solidFill>
                <a:latin typeface="Lato Light" panose="020F0302020204030203" pitchFamily="34" charset="-18"/>
                <a:cs typeface="Arial" panose="020B0604020202020204" pitchFamily="34" charset="0"/>
              </a:rPr>
              <a:t>2026           </a:t>
            </a:r>
            <a:endParaRPr lang="en-US" sz="2800" dirty="0">
              <a:solidFill>
                <a:schemeClr val="bg1"/>
              </a:solidFill>
              <a:latin typeface="Lato Light" panose="020F0302020204030203" pitchFamily="34" charset="-18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pl-PL" sz="1200" dirty="0">
                <a:solidFill>
                  <a:schemeClr val="bg1"/>
                </a:solidFill>
                <a:latin typeface="Lato Light" panose="020F0302020204030203" pitchFamily="34" charset="-18"/>
                <a:cs typeface="Arial" panose="020B0604020202020204" pitchFamily="34" charset="0"/>
              </a:rPr>
              <a:t>W roku bieżącym planujemy osiągnąć dwucyfrowy wynik dynamiki sprzedaży</a:t>
            </a:r>
            <a:br>
              <a:rPr lang="pl-PL" sz="1200" dirty="0">
                <a:solidFill>
                  <a:schemeClr val="bg1"/>
                </a:solidFill>
                <a:latin typeface="Lato Light" panose="020F0302020204030203" pitchFamily="34" charset="-18"/>
                <a:cs typeface="Arial" panose="020B0604020202020204" pitchFamily="34" charset="0"/>
              </a:rPr>
            </a:br>
            <a:r>
              <a:rPr lang="pl-PL" sz="1200" dirty="0">
                <a:solidFill>
                  <a:schemeClr val="bg1"/>
                </a:solidFill>
                <a:latin typeface="Lato Light" panose="020F0302020204030203" pitchFamily="34" charset="-18"/>
                <a:cs typeface="Arial" panose="020B0604020202020204" pitchFamily="34" charset="0"/>
              </a:rPr>
              <a:t>na poziomie 8.3 % .</a:t>
            </a:r>
            <a:endParaRPr lang="en-US" sz="1200" dirty="0">
              <a:solidFill>
                <a:schemeClr val="bg1"/>
              </a:solidFill>
              <a:latin typeface="Lato Light" panose="020F0302020204030203" pitchFamily="34" charset="-18"/>
              <a:cs typeface="Arial" panose="020B0604020202020204" pitchFamily="34" charset="0"/>
            </a:endParaRP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71B51DC9-2314-4B8A-988F-825EB593A68B}"/>
              </a:ext>
            </a:extLst>
          </p:cNvPr>
          <p:cNvSpPr/>
          <p:nvPr/>
        </p:nvSpPr>
        <p:spPr>
          <a:xfrm>
            <a:off x="3681604" y="2890468"/>
            <a:ext cx="268097" cy="1732333"/>
          </a:xfrm>
          <a:prstGeom prst="rect">
            <a:avLst/>
          </a:prstGeom>
          <a:solidFill>
            <a:schemeClr val="bg1"/>
          </a:solidFill>
          <a:ln w="762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Prostokąt 58">
            <a:extLst>
              <a:ext uri="{FF2B5EF4-FFF2-40B4-BE49-F238E27FC236}">
                <a16:creationId xmlns:a16="http://schemas.microsoft.com/office/drawing/2014/main" id="{787F5636-B9E3-4AD1-8D68-1797BE639931}"/>
              </a:ext>
            </a:extLst>
          </p:cNvPr>
          <p:cNvSpPr/>
          <p:nvPr/>
        </p:nvSpPr>
        <p:spPr>
          <a:xfrm>
            <a:off x="4388376" y="1685131"/>
            <a:ext cx="460800" cy="2944019"/>
          </a:xfrm>
          <a:prstGeom prst="rect">
            <a:avLst/>
          </a:prstGeom>
          <a:solidFill>
            <a:srgbClr val="1A283C"/>
          </a:solidFill>
          <a:ln w="762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Prostokąt 59">
            <a:extLst>
              <a:ext uri="{FF2B5EF4-FFF2-40B4-BE49-F238E27FC236}">
                <a16:creationId xmlns:a16="http://schemas.microsoft.com/office/drawing/2014/main" id="{B9324006-6A65-44C1-ADCD-6DD5AD5FB58D}"/>
              </a:ext>
            </a:extLst>
          </p:cNvPr>
          <p:cNvSpPr/>
          <p:nvPr/>
        </p:nvSpPr>
        <p:spPr>
          <a:xfrm>
            <a:off x="4495801" y="2114551"/>
            <a:ext cx="268097" cy="2505747"/>
          </a:xfrm>
          <a:prstGeom prst="rect">
            <a:avLst/>
          </a:prstGeom>
          <a:solidFill>
            <a:schemeClr val="bg1"/>
          </a:solidFill>
          <a:ln w="762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Łącznik: łamany 3">
            <a:extLst>
              <a:ext uri="{FF2B5EF4-FFF2-40B4-BE49-F238E27FC236}">
                <a16:creationId xmlns:a16="http://schemas.microsoft.com/office/drawing/2014/main" id="{85523BB3-9619-4E2D-8D09-0FD47AFFA6CD}"/>
              </a:ext>
            </a:extLst>
          </p:cNvPr>
          <p:cNvCxnSpPr>
            <a:cxnSpLocks/>
          </p:cNvCxnSpPr>
          <p:nvPr/>
        </p:nvCxnSpPr>
        <p:spPr>
          <a:xfrm flipV="1">
            <a:off x="3780976" y="1893448"/>
            <a:ext cx="890397" cy="838200"/>
          </a:xfrm>
          <a:prstGeom prst="bentConnector3">
            <a:avLst>
              <a:gd name="adj1" fmla="val 50000"/>
            </a:avLst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ytuł 10">
            <a:extLst>
              <a:ext uri="{FF2B5EF4-FFF2-40B4-BE49-F238E27FC236}">
                <a16:creationId xmlns:a16="http://schemas.microsoft.com/office/drawing/2014/main" id="{7D6C0DC7-A36F-41DE-9B9C-FE2E0135B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85720"/>
            <a:ext cx="8229600" cy="400110"/>
          </a:xfr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latin typeface="Montserrat" panose="00000500000000000000" pitchFamily="2" charset="0"/>
                <a:ea typeface="+mn-ea"/>
                <a:cs typeface="+mn-cs"/>
              </a:rPr>
              <a:t>PROGNOZY NA ROK 2026</a:t>
            </a:r>
          </a:p>
        </p:txBody>
      </p:sp>
      <p:sp>
        <p:nvSpPr>
          <p:cNvPr id="12" name="Symbol zastępczy tekstu 11">
            <a:extLst>
              <a:ext uri="{FF2B5EF4-FFF2-40B4-BE49-F238E27FC236}">
                <a16:creationId xmlns:a16="http://schemas.microsoft.com/office/drawing/2014/main" id="{FE04316E-A132-4195-BB55-26A27AE4A2C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2550" y="666750"/>
            <a:ext cx="6172200" cy="238527"/>
          </a:xfrm>
        </p:spPr>
        <p:txBody>
          <a:bodyPr vert="horz" wrap="square" lIns="68580" tIns="34290" rIns="68580" bIns="34290" rtlCol="0">
            <a:spAutoFit/>
          </a:bodyPr>
          <a:lstStyle/>
          <a:p>
            <a:r>
              <a:rPr lang="pl-PL" sz="1100" b="1" dirty="0">
                <a:solidFill>
                  <a:srgbClr val="FF0000"/>
                </a:solidFill>
                <a:latin typeface="Montserrat" panose="00000500000000000000" pitchFamily="2" charset="0"/>
                <a:ea typeface="+mn-ea"/>
                <a:cs typeface="+mn-cs"/>
              </a:rPr>
              <a:t>Dynamika</a:t>
            </a:r>
            <a:endParaRPr lang="pl-PL" sz="1050" b="1" dirty="0">
              <a:solidFill>
                <a:srgbClr val="FF0000"/>
              </a:solidFill>
              <a:latin typeface="Montserrat" panose="00000500000000000000" pitchFamily="2" charset="0"/>
              <a:ea typeface="+mn-ea"/>
              <a:cs typeface="+mn-cs"/>
            </a:endParaRPr>
          </a:p>
        </p:txBody>
      </p:sp>
      <p:cxnSp>
        <p:nvCxnSpPr>
          <p:cNvPr id="16" name="Straight Connector 16">
            <a:extLst>
              <a:ext uri="{FF2B5EF4-FFF2-40B4-BE49-F238E27FC236}">
                <a16:creationId xmlns:a16="http://schemas.microsoft.com/office/drawing/2014/main" id="{BFB724BB-0276-4615-B220-57498FA09269}"/>
              </a:ext>
            </a:extLst>
          </p:cNvPr>
          <p:cNvCxnSpPr>
            <a:cxnSpLocks/>
          </p:cNvCxnSpPr>
          <p:nvPr/>
        </p:nvCxnSpPr>
        <p:spPr>
          <a:xfrm flipH="1">
            <a:off x="3427503" y="4629149"/>
            <a:ext cx="1982698" cy="0"/>
          </a:xfrm>
          <a:prstGeom prst="line">
            <a:avLst/>
          </a:prstGeom>
          <a:ln w="635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Freeform: Shape 19">
            <a:extLst>
              <a:ext uri="{FF2B5EF4-FFF2-40B4-BE49-F238E27FC236}">
                <a16:creationId xmlns:a16="http://schemas.microsoft.com/office/drawing/2014/main" id="{34D55ACF-5F34-4775-9557-9DE727EB6186}"/>
              </a:ext>
            </a:extLst>
          </p:cNvPr>
          <p:cNvSpPr/>
          <p:nvPr/>
        </p:nvSpPr>
        <p:spPr>
          <a:xfrm>
            <a:off x="7920478" y="3764989"/>
            <a:ext cx="1222507" cy="652971"/>
          </a:xfrm>
          <a:custGeom>
            <a:avLst/>
            <a:gdLst>
              <a:gd name="connsiteX0" fmla="*/ 727699 w 2183579"/>
              <a:gd name="connsiteY0" fmla="*/ 0 h 1200329"/>
              <a:gd name="connsiteX1" fmla="*/ 2183579 w 2183579"/>
              <a:gd name="connsiteY1" fmla="*/ 0 h 1200329"/>
              <a:gd name="connsiteX2" fmla="*/ 2183579 w 2183579"/>
              <a:gd name="connsiteY2" fmla="*/ 1200329 h 1200329"/>
              <a:gd name="connsiteX3" fmla="*/ 0 w 2183579"/>
              <a:gd name="connsiteY3" fmla="*/ 1200329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83579" h="1200329">
                <a:moveTo>
                  <a:pt x="727699" y="0"/>
                </a:moveTo>
                <a:lnTo>
                  <a:pt x="2183579" y="0"/>
                </a:lnTo>
                <a:lnTo>
                  <a:pt x="2183579" y="1200329"/>
                </a:lnTo>
                <a:lnTo>
                  <a:pt x="0" y="1200329"/>
                </a:lnTo>
                <a:close/>
              </a:path>
            </a:pathLst>
          </a:custGeom>
          <a:solidFill>
            <a:srgbClr val="E2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553D675C-67F7-4F83-943E-5CF10F3A46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7008" y="3957400"/>
            <a:ext cx="639586" cy="320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0101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75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250"/>
                            </p:stCondLst>
                            <p:childTnLst>
                              <p:par>
                                <p:cTn id="3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26" grpId="0"/>
      <p:bldP spid="37" grpId="0"/>
      <p:bldP spid="3" grpId="0" animBg="1"/>
      <p:bldP spid="59" grpId="0" animBg="1"/>
      <p:bldP spid="6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92DE77C-381B-4AF0-A5C8-835FC49719E5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pl-PL" sz="2000" dirty="0">
                <a:latin typeface="Montserrat" panose="00000500000000000000" pitchFamily="2" charset="0"/>
                <a:ea typeface="+mn-ea"/>
                <a:cs typeface="+mn-cs"/>
              </a:rPr>
              <a:t>PROFESJONALIZM, DOŚWIADCZENIE, TERMINOWOŚĆ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F256AD6C-E9B2-4ED4-B53A-B1890ACD476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57200" y="680131"/>
            <a:ext cx="8229600" cy="323850"/>
          </a:xfrm>
          <a:noFill/>
        </p:spPr>
        <p:txBody>
          <a:bodyPr vert="horz" wrap="square" lIns="91440" tIns="45720" rIns="91440" bIns="45720" rtlCol="0">
            <a:spAutoFit/>
          </a:bodyPr>
          <a:lstStyle/>
          <a:p>
            <a:r>
              <a:rPr lang="pl-PL" sz="1100" b="1" dirty="0">
                <a:solidFill>
                  <a:srgbClr val="E1071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Cechy wyróżniające nas na tle konkurencji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9573F0AD-3F1B-4367-8EEA-6C158323D6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276" y="1502160"/>
            <a:ext cx="1169652" cy="1383458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279B686A-0D06-4A71-964F-8D3D358629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309" y="3028950"/>
            <a:ext cx="1636828" cy="1873964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963711F0-65AA-4B18-B3DE-478E5CB3BB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6740" y="1261585"/>
            <a:ext cx="1625260" cy="1746720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D96468DC-837D-4FAF-94FC-18F8C81969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4424" y="3293942"/>
            <a:ext cx="1165460" cy="1396038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75B2ACAB-94F8-4C36-8E71-F803673F7E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9556" y="3346363"/>
            <a:ext cx="1173844" cy="1270268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360896F4-A95A-4952-85F3-0C46C449C2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8406" y="1523121"/>
            <a:ext cx="1169652" cy="1341536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B4E0E841-157F-4F06-A062-8B5D02AE84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57266" y="1268475"/>
            <a:ext cx="1596340" cy="1642610"/>
          </a:xfrm>
          <a:prstGeom prst="rect">
            <a:avLst/>
          </a:prstGeom>
        </p:spPr>
      </p:pic>
      <p:pic>
        <p:nvPicPr>
          <p:cNvPr id="21" name="Obraz 20">
            <a:extLst>
              <a:ext uri="{FF2B5EF4-FFF2-40B4-BE49-F238E27FC236}">
                <a16:creationId xmlns:a16="http://schemas.microsoft.com/office/drawing/2014/main" id="{DAF2BA0B-FFB7-4AC6-859A-CDC975DD7D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53416" y="3049634"/>
            <a:ext cx="1723584" cy="1902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704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Symbol zastępczy obrazu 15">
            <a:extLst>
              <a:ext uri="{FF2B5EF4-FFF2-40B4-BE49-F238E27FC236}">
                <a16:creationId xmlns:a16="http://schemas.microsoft.com/office/drawing/2014/main" id="{F1E30533-B95A-4C6D-B29A-9E89977D53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  <a14:imgEffect>
                      <a14:sharpenSoften amount="100000"/>
                    </a14:imgEffect>
                    <a14:imgEffect>
                      <a14:saturation sat="400000"/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</p:pic>
      <p:sp>
        <p:nvSpPr>
          <p:cNvPr id="69" name="Prostokąt 68">
            <a:extLst>
              <a:ext uri="{FF2B5EF4-FFF2-40B4-BE49-F238E27FC236}">
                <a16:creationId xmlns:a16="http://schemas.microsoft.com/office/drawing/2014/main" id="{7CDDB5ED-4CD7-4FEB-8115-96E0160C6412}"/>
              </a:ext>
            </a:extLst>
          </p:cNvPr>
          <p:cNvSpPr/>
          <p:nvPr/>
        </p:nvSpPr>
        <p:spPr>
          <a:xfrm>
            <a:off x="0" y="1117034"/>
            <a:ext cx="9144000" cy="4026466"/>
          </a:xfrm>
          <a:prstGeom prst="rect">
            <a:avLst/>
          </a:prstGeom>
          <a:solidFill>
            <a:srgbClr val="1A283C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Signika Negative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0" y="1292"/>
            <a:ext cx="9144000" cy="1122658"/>
          </a:xfrm>
          <a:prstGeom prst="rect">
            <a:avLst/>
          </a:prstGeom>
          <a:solidFill>
            <a:srgbClr val="1A28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atin typeface="Signika Negative"/>
            </a:endParaRPr>
          </a:p>
        </p:txBody>
      </p:sp>
      <p:cxnSp>
        <p:nvCxnSpPr>
          <p:cNvPr id="14" name="Straight Connector 53"/>
          <p:cNvCxnSpPr>
            <a:cxnSpLocks/>
          </p:cNvCxnSpPr>
          <p:nvPr/>
        </p:nvCxnSpPr>
        <p:spPr>
          <a:xfrm>
            <a:off x="1662919" y="1885892"/>
            <a:ext cx="435808" cy="1"/>
          </a:xfrm>
          <a:prstGeom prst="line">
            <a:avLst/>
          </a:prstGeom>
          <a:ln w="6350">
            <a:solidFill>
              <a:schemeClr val="bg1"/>
            </a:solidFill>
            <a:prstDash val="dash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upa 6">
            <a:extLst>
              <a:ext uri="{FF2B5EF4-FFF2-40B4-BE49-F238E27FC236}">
                <a16:creationId xmlns:a16="http://schemas.microsoft.com/office/drawing/2014/main" id="{63E8F959-E75D-84B7-B434-505125E72751}"/>
              </a:ext>
            </a:extLst>
          </p:cNvPr>
          <p:cNvGrpSpPr/>
          <p:nvPr/>
        </p:nvGrpSpPr>
        <p:grpSpPr>
          <a:xfrm>
            <a:off x="2115099" y="1578003"/>
            <a:ext cx="1370975" cy="714079"/>
            <a:chOff x="2115099" y="1578003"/>
            <a:chExt cx="1370975" cy="714079"/>
          </a:xfrm>
        </p:grpSpPr>
        <p:sp>
          <p:nvSpPr>
            <p:cNvPr id="18" name="Rectangle 38"/>
            <p:cNvSpPr/>
            <p:nvPr/>
          </p:nvSpPr>
          <p:spPr>
            <a:xfrm>
              <a:off x="2118749" y="1578003"/>
              <a:ext cx="1364008" cy="7140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  <a:latin typeface="Signika Negative"/>
              </a:endParaRPr>
            </a:p>
          </p:txBody>
        </p:sp>
        <p:sp>
          <p:nvSpPr>
            <p:cNvPr id="19" name="TextBox 57"/>
            <p:cNvSpPr txBox="1"/>
            <p:nvPr/>
          </p:nvSpPr>
          <p:spPr>
            <a:xfrm>
              <a:off x="2115099" y="1977541"/>
              <a:ext cx="1364008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pl-PL" sz="1200" dirty="0">
                  <a:latin typeface="Signika Negative"/>
                </a:rPr>
                <a:t>6 200 m</a:t>
              </a:r>
              <a:r>
                <a:rPr lang="pl-PL" sz="1200" baseline="30000" dirty="0">
                  <a:latin typeface="Signika Negative"/>
                </a:rPr>
                <a:t>2</a:t>
              </a:r>
              <a:endParaRPr lang="pl-PL" sz="1200" dirty="0">
                <a:latin typeface="Signika Negative"/>
              </a:endParaRPr>
            </a:p>
          </p:txBody>
        </p:sp>
        <p:sp>
          <p:nvSpPr>
            <p:cNvPr id="20" name="Rectangle 1"/>
            <p:cNvSpPr/>
            <p:nvPr/>
          </p:nvSpPr>
          <p:spPr>
            <a:xfrm>
              <a:off x="2115313" y="1611630"/>
              <a:ext cx="1370761" cy="279513"/>
            </a:xfrm>
            <a:prstGeom prst="rect">
              <a:avLst/>
            </a:prstGeom>
            <a:solidFill>
              <a:srgbClr val="1A28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100" dirty="0">
                  <a:solidFill>
                    <a:schemeClr val="bg1"/>
                  </a:solidFill>
                  <a:latin typeface="Signika Negative"/>
                </a:rPr>
                <a:t>OLSZTYN</a:t>
              </a:r>
              <a:endParaRPr lang="en-US" sz="1100" dirty="0">
                <a:solidFill>
                  <a:schemeClr val="bg1"/>
                </a:solidFill>
                <a:latin typeface="Signika Negative"/>
              </a:endParaRPr>
            </a:p>
          </p:txBody>
        </p:sp>
      </p:grpSp>
      <p:cxnSp>
        <p:nvCxnSpPr>
          <p:cNvPr id="25" name="Straight Connector 53"/>
          <p:cNvCxnSpPr>
            <a:cxnSpLocks/>
          </p:cNvCxnSpPr>
          <p:nvPr/>
        </p:nvCxnSpPr>
        <p:spPr>
          <a:xfrm>
            <a:off x="3479107" y="1885892"/>
            <a:ext cx="425022" cy="0"/>
          </a:xfrm>
          <a:prstGeom prst="line">
            <a:avLst/>
          </a:prstGeom>
          <a:ln w="6350">
            <a:solidFill>
              <a:schemeClr val="bg1"/>
            </a:solidFill>
            <a:prstDash val="dash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upa 9">
            <a:extLst>
              <a:ext uri="{FF2B5EF4-FFF2-40B4-BE49-F238E27FC236}">
                <a16:creationId xmlns:a16="http://schemas.microsoft.com/office/drawing/2014/main" id="{C4AE9BC2-EC0B-6E6F-DDE2-114BFF2973C1}"/>
              </a:ext>
            </a:extLst>
          </p:cNvPr>
          <p:cNvGrpSpPr/>
          <p:nvPr/>
        </p:nvGrpSpPr>
        <p:grpSpPr>
          <a:xfrm>
            <a:off x="279661" y="1578003"/>
            <a:ext cx="1383258" cy="699990"/>
            <a:chOff x="279661" y="1578003"/>
            <a:chExt cx="1383258" cy="699990"/>
          </a:xfrm>
        </p:grpSpPr>
        <p:grpSp>
          <p:nvGrpSpPr>
            <p:cNvPr id="5" name="Grupa 4">
              <a:extLst>
                <a:ext uri="{FF2B5EF4-FFF2-40B4-BE49-F238E27FC236}">
                  <a16:creationId xmlns:a16="http://schemas.microsoft.com/office/drawing/2014/main" id="{3BC21F28-5BB1-1FF9-D9C6-B11F27C8084F}"/>
                </a:ext>
              </a:extLst>
            </p:cNvPr>
            <p:cNvGrpSpPr/>
            <p:nvPr/>
          </p:nvGrpSpPr>
          <p:grpSpPr>
            <a:xfrm>
              <a:off x="279661" y="1578003"/>
              <a:ext cx="1379940" cy="699990"/>
              <a:chOff x="279661" y="1578003"/>
              <a:chExt cx="1379940" cy="699990"/>
            </a:xfrm>
          </p:grpSpPr>
          <p:sp>
            <p:nvSpPr>
              <p:cNvPr id="27" name="Rectangle 38"/>
              <p:cNvSpPr/>
              <p:nvPr/>
            </p:nvSpPr>
            <p:spPr>
              <a:xfrm>
                <a:off x="295593" y="1578003"/>
                <a:ext cx="1364008" cy="6999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Signika Negative"/>
                </a:endParaRPr>
              </a:p>
            </p:txBody>
          </p:sp>
          <p:sp>
            <p:nvSpPr>
              <p:cNvPr id="28" name="TextBox 57"/>
              <p:cNvSpPr txBox="1"/>
              <p:nvPr/>
            </p:nvSpPr>
            <p:spPr>
              <a:xfrm>
                <a:off x="279661" y="1970862"/>
                <a:ext cx="1364008" cy="27699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pl-PL" sz="1200" dirty="0">
                    <a:latin typeface="Signika Negative"/>
                  </a:rPr>
                  <a:t>6 200 m</a:t>
                </a:r>
                <a:r>
                  <a:rPr lang="pl-PL" sz="1200" baseline="30000" dirty="0">
                    <a:latin typeface="Signika Negative"/>
                  </a:rPr>
                  <a:t>2</a:t>
                </a:r>
                <a:endParaRPr lang="pl-PL" sz="1200" dirty="0">
                  <a:latin typeface="Signika Negative"/>
                </a:endParaRPr>
              </a:p>
            </p:txBody>
          </p:sp>
        </p:grpSp>
        <p:sp>
          <p:nvSpPr>
            <p:cNvPr id="29" name="Rectangle 1"/>
            <p:cNvSpPr/>
            <p:nvPr/>
          </p:nvSpPr>
          <p:spPr>
            <a:xfrm>
              <a:off x="292158" y="1611630"/>
              <a:ext cx="1370761" cy="290607"/>
            </a:xfrm>
            <a:prstGeom prst="rect">
              <a:avLst/>
            </a:prstGeom>
            <a:solidFill>
              <a:srgbClr val="1A28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100" dirty="0">
                  <a:latin typeface="Signika Negative"/>
                </a:rPr>
                <a:t>NOWE PIEKUTY</a:t>
              </a:r>
              <a:endParaRPr lang="en-US" sz="1100" dirty="0">
                <a:latin typeface="Signika Negative"/>
              </a:endParaRPr>
            </a:p>
          </p:txBody>
        </p:sp>
      </p:grpSp>
      <p:cxnSp>
        <p:nvCxnSpPr>
          <p:cNvPr id="30" name="Straight Connector 53"/>
          <p:cNvCxnSpPr>
            <a:cxnSpLocks/>
          </p:cNvCxnSpPr>
          <p:nvPr/>
        </p:nvCxnSpPr>
        <p:spPr>
          <a:xfrm>
            <a:off x="5264893" y="1885948"/>
            <a:ext cx="360164" cy="1"/>
          </a:xfrm>
          <a:prstGeom prst="line">
            <a:avLst/>
          </a:prstGeom>
          <a:ln w="6350">
            <a:solidFill>
              <a:schemeClr val="bg1"/>
            </a:solidFill>
            <a:prstDash val="dash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2"/>
          <p:cNvGrpSpPr/>
          <p:nvPr/>
        </p:nvGrpSpPr>
        <p:grpSpPr>
          <a:xfrm>
            <a:off x="2087817" y="2571750"/>
            <a:ext cx="1371600" cy="711088"/>
            <a:chOff x="381000" y="1697808"/>
            <a:chExt cx="1685731" cy="873944"/>
          </a:xfrm>
        </p:grpSpPr>
        <p:sp>
          <p:nvSpPr>
            <p:cNvPr id="32" name="Rectangle 38"/>
            <p:cNvSpPr/>
            <p:nvPr/>
          </p:nvSpPr>
          <p:spPr>
            <a:xfrm>
              <a:off x="381000" y="1697808"/>
              <a:ext cx="1676400" cy="8739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  <a:latin typeface="Signika Negative"/>
              </a:endParaRPr>
            </a:p>
          </p:txBody>
        </p:sp>
        <p:sp>
          <p:nvSpPr>
            <p:cNvPr id="33" name="TextBox 57"/>
            <p:cNvSpPr txBox="1"/>
            <p:nvPr/>
          </p:nvSpPr>
          <p:spPr>
            <a:xfrm>
              <a:off x="390331" y="2166066"/>
              <a:ext cx="1676400" cy="34043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pl-PL" sz="1200" dirty="0">
                  <a:latin typeface="Signika Negative"/>
                </a:rPr>
                <a:t>4 200 m</a:t>
              </a:r>
              <a:r>
                <a:rPr lang="pl-PL" sz="1200" baseline="30000" dirty="0">
                  <a:latin typeface="Signika Negative"/>
                </a:rPr>
                <a:t>2</a:t>
              </a:r>
              <a:endParaRPr lang="pl-PL" sz="1200" dirty="0">
                <a:latin typeface="Signika Negative"/>
              </a:endParaRPr>
            </a:p>
          </p:txBody>
        </p:sp>
        <p:sp>
          <p:nvSpPr>
            <p:cNvPr id="34" name="Rectangle 1"/>
            <p:cNvSpPr/>
            <p:nvPr/>
          </p:nvSpPr>
          <p:spPr>
            <a:xfrm>
              <a:off x="381000" y="1743056"/>
              <a:ext cx="1676400" cy="343524"/>
            </a:xfrm>
            <a:prstGeom prst="rect">
              <a:avLst/>
            </a:prstGeom>
            <a:solidFill>
              <a:srgbClr val="1A28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100" dirty="0">
                  <a:solidFill>
                    <a:schemeClr val="bg1"/>
                  </a:solidFill>
                  <a:latin typeface="Signika Negative"/>
                </a:rPr>
                <a:t>WARSZAWA</a:t>
              </a:r>
              <a:endParaRPr lang="en-US" sz="1100" dirty="0">
                <a:solidFill>
                  <a:schemeClr val="bg1"/>
                </a:solidFill>
                <a:latin typeface="Signika Negative"/>
              </a:endParaRPr>
            </a:p>
          </p:txBody>
        </p:sp>
      </p:grpSp>
      <p:grpSp>
        <p:nvGrpSpPr>
          <p:cNvPr id="6" name="Grupa 5">
            <a:extLst>
              <a:ext uri="{FF2B5EF4-FFF2-40B4-BE49-F238E27FC236}">
                <a16:creationId xmlns:a16="http://schemas.microsoft.com/office/drawing/2014/main" id="{92034C95-55D5-981F-7115-1CC8D421D2A2}"/>
              </a:ext>
            </a:extLst>
          </p:cNvPr>
          <p:cNvGrpSpPr/>
          <p:nvPr/>
        </p:nvGrpSpPr>
        <p:grpSpPr>
          <a:xfrm>
            <a:off x="3894681" y="1578003"/>
            <a:ext cx="1370761" cy="704554"/>
            <a:chOff x="3894681" y="1578003"/>
            <a:chExt cx="1370761" cy="704554"/>
          </a:xfrm>
        </p:grpSpPr>
        <p:sp>
          <p:nvSpPr>
            <p:cNvPr id="36" name="Rectangle 38"/>
            <p:cNvSpPr/>
            <p:nvPr/>
          </p:nvSpPr>
          <p:spPr>
            <a:xfrm>
              <a:off x="3900333" y="1578003"/>
              <a:ext cx="1364008" cy="704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  <a:latin typeface="Signika Negative"/>
              </a:endParaRPr>
            </a:p>
          </p:txBody>
        </p:sp>
        <p:sp>
          <p:nvSpPr>
            <p:cNvPr id="37" name="TextBox 57"/>
            <p:cNvSpPr txBox="1"/>
            <p:nvPr/>
          </p:nvSpPr>
          <p:spPr>
            <a:xfrm>
              <a:off x="3900333" y="1977540"/>
              <a:ext cx="1364008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pl-PL" sz="1200" dirty="0">
                  <a:latin typeface="Signika Negative"/>
                </a:rPr>
                <a:t>4 000 m</a:t>
              </a:r>
              <a:r>
                <a:rPr lang="pl-PL" sz="1200" baseline="30000" dirty="0">
                  <a:latin typeface="Signika Negative"/>
                </a:rPr>
                <a:t>2</a:t>
              </a:r>
              <a:endParaRPr lang="pl-PL" sz="1200" dirty="0">
                <a:latin typeface="Signika Negative"/>
              </a:endParaRPr>
            </a:p>
          </p:txBody>
        </p:sp>
        <p:sp>
          <p:nvSpPr>
            <p:cNvPr id="38" name="Rectangle 1"/>
            <p:cNvSpPr/>
            <p:nvPr/>
          </p:nvSpPr>
          <p:spPr>
            <a:xfrm>
              <a:off x="3894681" y="1611630"/>
              <a:ext cx="1370761" cy="279511"/>
            </a:xfrm>
            <a:prstGeom prst="rect">
              <a:avLst/>
            </a:prstGeom>
            <a:solidFill>
              <a:srgbClr val="1A28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100" dirty="0">
                  <a:solidFill>
                    <a:schemeClr val="bg1"/>
                  </a:solidFill>
                  <a:latin typeface="Signika Negative"/>
                </a:rPr>
                <a:t>CHWASZCZYNO</a:t>
              </a:r>
              <a:endParaRPr lang="en-US" sz="1100" dirty="0">
                <a:solidFill>
                  <a:schemeClr val="bg1"/>
                </a:solidFill>
                <a:latin typeface="Signika Negative"/>
              </a:endParaRPr>
            </a:p>
          </p:txBody>
        </p:sp>
      </p:grpSp>
      <p:cxnSp>
        <p:nvCxnSpPr>
          <p:cNvPr id="39" name="Straight Connector 53"/>
          <p:cNvCxnSpPr>
            <a:cxnSpLocks/>
          </p:cNvCxnSpPr>
          <p:nvPr/>
        </p:nvCxnSpPr>
        <p:spPr>
          <a:xfrm>
            <a:off x="1676208" y="2890741"/>
            <a:ext cx="411609" cy="0"/>
          </a:xfrm>
          <a:prstGeom prst="line">
            <a:avLst/>
          </a:prstGeom>
          <a:ln w="6350">
            <a:solidFill>
              <a:schemeClr val="bg1"/>
            </a:solidFill>
            <a:prstDash val="dash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2"/>
          <p:cNvGrpSpPr/>
          <p:nvPr/>
        </p:nvGrpSpPr>
        <p:grpSpPr>
          <a:xfrm>
            <a:off x="3896537" y="2571750"/>
            <a:ext cx="1371600" cy="711088"/>
            <a:chOff x="381000" y="1697806"/>
            <a:chExt cx="1685731" cy="873944"/>
          </a:xfrm>
        </p:grpSpPr>
        <p:sp>
          <p:nvSpPr>
            <p:cNvPr id="41" name="Rectangle 38"/>
            <p:cNvSpPr/>
            <p:nvPr/>
          </p:nvSpPr>
          <p:spPr>
            <a:xfrm>
              <a:off x="381000" y="1697806"/>
              <a:ext cx="1676400" cy="8739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  <a:latin typeface="Signika Negative"/>
              </a:endParaRPr>
            </a:p>
          </p:txBody>
        </p:sp>
        <p:sp>
          <p:nvSpPr>
            <p:cNvPr id="42" name="TextBox 57"/>
            <p:cNvSpPr txBox="1"/>
            <p:nvPr/>
          </p:nvSpPr>
          <p:spPr>
            <a:xfrm>
              <a:off x="390331" y="2166064"/>
              <a:ext cx="1676400" cy="34043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pl-PL" sz="1200" dirty="0">
                  <a:latin typeface="Signika Negative"/>
                </a:rPr>
                <a:t>3 300 m</a:t>
              </a:r>
              <a:r>
                <a:rPr lang="pl-PL" sz="1200" baseline="30000" dirty="0">
                  <a:latin typeface="Signika Negative"/>
                </a:rPr>
                <a:t>2</a:t>
              </a:r>
              <a:endParaRPr lang="pl-PL" sz="1200" dirty="0">
                <a:latin typeface="Signika Negative"/>
              </a:endParaRPr>
            </a:p>
          </p:txBody>
        </p:sp>
        <p:sp>
          <p:nvSpPr>
            <p:cNvPr id="43" name="Rectangle 1"/>
            <p:cNvSpPr/>
            <p:nvPr/>
          </p:nvSpPr>
          <p:spPr>
            <a:xfrm>
              <a:off x="381000" y="1743055"/>
              <a:ext cx="1676400" cy="343524"/>
            </a:xfrm>
            <a:prstGeom prst="rect">
              <a:avLst/>
            </a:prstGeom>
            <a:solidFill>
              <a:srgbClr val="1A28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100" dirty="0">
                  <a:solidFill>
                    <a:schemeClr val="bg1"/>
                  </a:solidFill>
                  <a:latin typeface="Signika Negative"/>
                </a:rPr>
                <a:t>PIOTRKÓW</a:t>
              </a:r>
              <a:endParaRPr lang="en-US" sz="1100" dirty="0">
                <a:solidFill>
                  <a:schemeClr val="bg1"/>
                </a:solidFill>
                <a:latin typeface="Signika Negative"/>
              </a:endParaRPr>
            </a:p>
          </p:txBody>
        </p:sp>
      </p:grpSp>
      <p:cxnSp>
        <p:nvCxnSpPr>
          <p:cNvPr id="44" name="Straight Connector 53"/>
          <p:cNvCxnSpPr>
            <a:cxnSpLocks/>
          </p:cNvCxnSpPr>
          <p:nvPr/>
        </p:nvCxnSpPr>
        <p:spPr>
          <a:xfrm>
            <a:off x="3451825" y="2890741"/>
            <a:ext cx="444712" cy="0"/>
          </a:xfrm>
          <a:prstGeom prst="line">
            <a:avLst/>
          </a:prstGeom>
          <a:ln w="6350">
            <a:solidFill>
              <a:schemeClr val="bg1"/>
            </a:solidFill>
            <a:prstDash val="dash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upa 11">
            <a:extLst>
              <a:ext uri="{FF2B5EF4-FFF2-40B4-BE49-F238E27FC236}">
                <a16:creationId xmlns:a16="http://schemas.microsoft.com/office/drawing/2014/main" id="{2B173474-929C-59BC-BEA0-CA212201CD38}"/>
              </a:ext>
            </a:extLst>
          </p:cNvPr>
          <p:cNvGrpSpPr/>
          <p:nvPr/>
        </p:nvGrpSpPr>
        <p:grpSpPr>
          <a:xfrm>
            <a:off x="7413834" y="1578003"/>
            <a:ext cx="1384794" cy="719068"/>
            <a:chOff x="7413834" y="1578003"/>
            <a:chExt cx="1384794" cy="719068"/>
          </a:xfrm>
        </p:grpSpPr>
        <p:sp>
          <p:nvSpPr>
            <p:cNvPr id="46" name="Rectangle 38"/>
            <p:cNvSpPr/>
            <p:nvPr/>
          </p:nvSpPr>
          <p:spPr>
            <a:xfrm>
              <a:off x="7434620" y="1578003"/>
              <a:ext cx="1364008" cy="7190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  <a:latin typeface="Signika Negative"/>
              </a:endParaRPr>
            </a:p>
          </p:txBody>
        </p:sp>
        <p:sp>
          <p:nvSpPr>
            <p:cNvPr id="47" name="TextBox 57"/>
            <p:cNvSpPr txBox="1"/>
            <p:nvPr/>
          </p:nvSpPr>
          <p:spPr>
            <a:xfrm>
              <a:off x="7413834" y="1967422"/>
              <a:ext cx="1364008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pl-PL" sz="1200" dirty="0">
                  <a:latin typeface="Signika Negative"/>
                </a:rPr>
                <a:t>2 300 m</a:t>
              </a:r>
              <a:r>
                <a:rPr lang="pl-PL" sz="1200" baseline="30000" dirty="0">
                  <a:latin typeface="Signika Negative"/>
                </a:rPr>
                <a:t>2</a:t>
              </a:r>
              <a:endParaRPr lang="pl-PL" sz="1200" dirty="0">
                <a:latin typeface="Signika Negative"/>
              </a:endParaRPr>
            </a:p>
          </p:txBody>
        </p:sp>
        <p:sp>
          <p:nvSpPr>
            <p:cNvPr id="48" name="Rectangle 1"/>
            <p:cNvSpPr/>
            <p:nvPr/>
          </p:nvSpPr>
          <p:spPr>
            <a:xfrm>
              <a:off x="7433524" y="1611630"/>
              <a:ext cx="1364008" cy="279510"/>
            </a:xfrm>
            <a:prstGeom prst="rect">
              <a:avLst/>
            </a:prstGeom>
            <a:solidFill>
              <a:srgbClr val="1A28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100" dirty="0">
                  <a:solidFill>
                    <a:schemeClr val="bg1"/>
                  </a:solidFill>
                  <a:latin typeface="Signika Negative"/>
                </a:rPr>
                <a:t>SIEDLCE</a:t>
              </a:r>
              <a:endParaRPr lang="en-US" sz="1100" dirty="0">
                <a:solidFill>
                  <a:schemeClr val="bg1"/>
                </a:solidFill>
                <a:latin typeface="Signika Negative"/>
              </a:endParaRPr>
            </a:p>
          </p:txBody>
        </p:sp>
      </p:grpSp>
      <p:cxnSp>
        <p:nvCxnSpPr>
          <p:cNvPr id="49" name="Straight Connector 53"/>
          <p:cNvCxnSpPr>
            <a:cxnSpLocks/>
          </p:cNvCxnSpPr>
          <p:nvPr/>
        </p:nvCxnSpPr>
        <p:spPr>
          <a:xfrm flipV="1">
            <a:off x="5260545" y="2890740"/>
            <a:ext cx="340267" cy="1"/>
          </a:xfrm>
          <a:prstGeom prst="line">
            <a:avLst/>
          </a:prstGeom>
          <a:ln w="6350">
            <a:solidFill>
              <a:schemeClr val="bg1"/>
            </a:solidFill>
            <a:prstDash val="dash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upa 10">
            <a:extLst>
              <a:ext uri="{FF2B5EF4-FFF2-40B4-BE49-F238E27FC236}">
                <a16:creationId xmlns:a16="http://schemas.microsoft.com/office/drawing/2014/main" id="{99A60FA0-F446-209A-837C-747DEB4C7D52}"/>
              </a:ext>
            </a:extLst>
          </p:cNvPr>
          <p:cNvGrpSpPr/>
          <p:nvPr/>
        </p:nvGrpSpPr>
        <p:grpSpPr>
          <a:xfrm>
            <a:off x="5625605" y="1578003"/>
            <a:ext cx="1384794" cy="711686"/>
            <a:chOff x="5625605" y="1578003"/>
            <a:chExt cx="1384794" cy="711686"/>
          </a:xfrm>
        </p:grpSpPr>
        <p:sp>
          <p:nvSpPr>
            <p:cNvPr id="51" name="Rectangle 38"/>
            <p:cNvSpPr/>
            <p:nvPr/>
          </p:nvSpPr>
          <p:spPr>
            <a:xfrm>
              <a:off x="5625605" y="1578003"/>
              <a:ext cx="1364008" cy="7116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  <a:latin typeface="Signika Negative"/>
              </a:endParaRPr>
            </a:p>
          </p:txBody>
        </p:sp>
        <p:sp>
          <p:nvSpPr>
            <p:cNvPr id="52" name="TextBox 57"/>
            <p:cNvSpPr txBox="1"/>
            <p:nvPr/>
          </p:nvSpPr>
          <p:spPr>
            <a:xfrm>
              <a:off x="5646391" y="1977540"/>
              <a:ext cx="1364008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pl-PL" sz="1200" dirty="0">
                  <a:latin typeface="Signika Negative"/>
                </a:rPr>
                <a:t>2 100 m</a:t>
              </a:r>
              <a:r>
                <a:rPr lang="pl-PL" sz="1200" baseline="30000" dirty="0">
                  <a:latin typeface="Signika Negative"/>
                </a:rPr>
                <a:t>2</a:t>
              </a:r>
              <a:endParaRPr lang="pl-PL" sz="1200" dirty="0">
                <a:latin typeface="Signika Negative"/>
              </a:endParaRPr>
            </a:p>
          </p:txBody>
        </p:sp>
        <p:sp>
          <p:nvSpPr>
            <p:cNvPr id="53" name="Rectangle 1"/>
            <p:cNvSpPr/>
            <p:nvPr/>
          </p:nvSpPr>
          <p:spPr>
            <a:xfrm>
              <a:off x="5625605" y="1611630"/>
              <a:ext cx="1364008" cy="279510"/>
            </a:xfrm>
            <a:prstGeom prst="rect">
              <a:avLst/>
            </a:prstGeom>
            <a:solidFill>
              <a:srgbClr val="1A28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100" dirty="0">
                  <a:solidFill>
                    <a:schemeClr val="bg1"/>
                  </a:solidFill>
                  <a:latin typeface="Signika Negative"/>
                </a:rPr>
                <a:t>SUWAŁKI</a:t>
              </a:r>
              <a:endParaRPr lang="en-US" sz="1100" dirty="0">
                <a:solidFill>
                  <a:schemeClr val="bg1"/>
                </a:solidFill>
                <a:latin typeface="Signika Negative"/>
              </a:endParaRPr>
            </a:p>
          </p:txBody>
        </p:sp>
      </p:grpSp>
      <p:grpSp>
        <p:nvGrpSpPr>
          <p:cNvPr id="54" name="Group 2"/>
          <p:cNvGrpSpPr/>
          <p:nvPr/>
        </p:nvGrpSpPr>
        <p:grpSpPr>
          <a:xfrm>
            <a:off x="312200" y="2571749"/>
            <a:ext cx="1371600" cy="699990"/>
            <a:chOff x="381000" y="1711446"/>
            <a:chExt cx="1685731" cy="860305"/>
          </a:xfrm>
        </p:grpSpPr>
        <p:sp>
          <p:nvSpPr>
            <p:cNvPr id="55" name="Rectangle 38"/>
            <p:cNvSpPr/>
            <p:nvPr/>
          </p:nvSpPr>
          <p:spPr>
            <a:xfrm>
              <a:off x="381000" y="1711446"/>
              <a:ext cx="1676400" cy="8603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  <a:latin typeface="Signika Negative"/>
              </a:endParaRPr>
            </a:p>
          </p:txBody>
        </p:sp>
        <p:sp>
          <p:nvSpPr>
            <p:cNvPr id="56" name="TextBox 57"/>
            <p:cNvSpPr txBox="1"/>
            <p:nvPr/>
          </p:nvSpPr>
          <p:spPr>
            <a:xfrm>
              <a:off x="390331" y="2179706"/>
              <a:ext cx="1676400" cy="34043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pl-PL" sz="1200" dirty="0">
                  <a:latin typeface="Signika Negative"/>
                </a:rPr>
                <a:t>5 000 m</a:t>
              </a:r>
              <a:r>
                <a:rPr lang="pl-PL" sz="1200" baseline="30000" dirty="0">
                  <a:latin typeface="Signika Negative"/>
                </a:rPr>
                <a:t>2</a:t>
              </a:r>
              <a:endParaRPr lang="pl-PL" sz="1200" dirty="0">
                <a:latin typeface="Signika Negative"/>
              </a:endParaRPr>
            </a:p>
          </p:txBody>
        </p:sp>
        <p:sp>
          <p:nvSpPr>
            <p:cNvPr id="57" name="Rectangle 1"/>
            <p:cNvSpPr/>
            <p:nvPr/>
          </p:nvSpPr>
          <p:spPr>
            <a:xfrm>
              <a:off x="381000" y="1756694"/>
              <a:ext cx="1676400" cy="343525"/>
            </a:xfrm>
            <a:prstGeom prst="rect">
              <a:avLst/>
            </a:prstGeom>
            <a:solidFill>
              <a:srgbClr val="1A28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100" dirty="0">
                  <a:solidFill>
                    <a:schemeClr val="bg1"/>
                  </a:solidFill>
                  <a:latin typeface="Signika Negative"/>
                </a:rPr>
                <a:t>BYDGOSZCZ</a:t>
              </a:r>
              <a:endParaRPr lang="en-US" sz="1100" dirty="0">
                <a:solidFill>
                  <a:schemeClr val="bg1"/>
                </a:solidFill>
                <a:latin typeface="Signika Negative"/>
              </a:endParaRPr>
            </a:p>
          </p:txBody>
        </p:sp>
      </p:grpSp>
      <p:sp>
        <p:nvSpPr>
          <p:cNvPr id="74" name="TextBox 57"/>
          <p:cNvSpPr txBox="1"/>
          <p:nvPr/>
        </p:nvSpPr>
        <p:spPr>
          <a:xfrm>
            <a:off x="3352800" y="4236507"/>
            <a:ext cx="251460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l-PL" sz="2400" b="1" dirty="0">
                <a:solidFill>
                  <a:schemeClr val="bg1"/>
                </a:solidFill>
                <a:latin typeface="Lato Black" panose="020F0A02020204030203" pitchFamily="34" charset="-18"/>
              </a:rPr>
              <a:t>43 100 </a:t>
            </a:r>
            <a:r>
              <a:rPr lang="pl-PL" sz="1100" b="1" dirty="0">
                <a:solidFill>
                  <a:schemeClr val="bg1"/>
                </a:solidFill>
                <a:latin typeface="Lato Black" panose="020F0A02020204030203" pitchFamily="34" charset="-18"/>
              </a:rPr>
              <a:t>m</a:t>
            </a:r>
            <a:r>
              <a:rPr lang="pl-PL" sz="1100" b="1" baseline="30000" dirty="0">
                <a:solidFill>
                  <a:schemeClr val="bg1"/>
                </a:solidFill>
                <a:latin typeface="Lato Black" panose="020F0A02020204030203" pitchFamily="34" charset="-18"/>
              </a:rPr>
              <a:t>2</a:t>
            </a:r>
            <a:endParaRPr lang="pl-PL" sz="2400" b="1" dirty="0">
              <a:solidFill>
                <a:schemeClr val="bg1"/>
              </a:solidFill>
              <a:latin typeface="Lato Black" panose="020F0A02020204030203" pitchFamily="34" charset="-18"/>
            </a:endParaRPr>
          </a:p>
        </p:txBody>
      </p:sp>
      <p:grpSp>
        <p:nvGrpSpPr>
          <p:cNvPr id="58" name="Group 2"/>
          <p:cNvGrpSpPr/>
          <p:nvPr/>
        </p:nvGrpSpPr>
        <p:grpSpPr>
          <a:xfrm>
            <a:off x="5600812" y="2571750"/>
            <a:ext cx="1371600" cy="711088"/>
            <a:chOff x="381000" y="1697805"/>
            <a:chExt cx="1685731" cy="873944"/>
          </a:xfrm>
        </p:grpSpPr>
        <p:sp>
          <p:nvSpPr>
            <p:cNvPr id="59" name="Rectangle 38"/>
            <p:cNvSpPr/>
            <p:nvPr/>
          </p:nvSpPr>
          <p:spPr>
            <a:xfrm>
              <a:off x="381000" y="1697805"/>
              <a:ext cx="1676400" cy="8739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  <a:latin typeface="Signika Negative"/>
              </a:endParaRPr>
            </a:p>
          </p:txBody>
        </p:sp>
        <p:sp>
          <p:nvSpPr>
            <p:cNvPr id="60" name="TextBox 57"/>
            <p:cNvSpPr txBox="1"/>
            <p:nvPr/>
          </p:nvSpPr>
          <p:spPr>
            <a:xfrm>
              <a:off x="390331" y="2166063"/>
              <a:ext cx="1676400" cy="34043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pl-PL" sz="1200" dirty="0">
                  <a:latin typeface="Signika Negative"/>
                </a:rPr>
                <a:t>3 300 m</a:t>
              </a:r>
              <a:r>
                <a:rPr lang="pl-PL" sz="1200" baseline="30000" dirty="0">
                  <a:latin typeface="Signika Negative"/>
                </a:rPr>
                <a:t>2</a:t>
              </a:r>
              <a:endParaRPr lang="pl-PL" sz="1200" dirty="0">
                <a:latin typeface="Signika Negative"/>
              </a:endParaRPr>
            </a:p>
          </p:txBody>
        </p:sp>
        <p:sp>
          <p:nvSpPr>
            <p:cNvPr id="61" name="Rectangle 1"/>
            <p:cNvSpPr/>
            <p:nvPr/>
          </p:nvSpPr>
          <p:spPr>
            <a:xfrm>
              <a:off x="381000" y="1743053"/>
              <a:ext cx="1676400" cy="343526"/>
            </a:xfrm>
            <a:prstGeom prst="rect">
              <a:avLst/>
            </a:prstGeom>
            <a:solidFill>
              <a:srgbClr val="1A28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100" dirty="0">
                  <a:solidFill>
                    <a:schemeClr val="bg1"/>
                  </a:solidFill>
                  <a:latin typeface="Signika Negative"/>
                </a:rPr>
                <a:t>LUBLIN</a:t>
              </a:r>
              <a:endParaRPr lang="en-US" sz="1100" dirty="0">
                <a:solidFill>
                  <a:schemeClr val="bg1"/>
                </a:solidFill>
                <a:latin typeface="Signika Negative"/>
              </a:endParaRPr>
            </a:p>
          </p:txBody>
        </p:sp>
      </p:grpSp>
      <p:cxnSp>
        <p:nvCxnSpPr>
          <p:cNvPr id="62" name="Straight Connector 53"/>
          <p:cNvCxnSpPr>
            <a:cxnSpLocks/>
          </p:cNvCxnSpPr>
          <p:nvPr/>
        </p:nvCxnSpPr>
        <p:spPr>
          <a:xfrm>
            <a:off x="6989613" y="1885950"/>
            <a:ext cx="443911" cy="0"/>
          </a:xfrm>
          <a:prstGeom prst="line">
            <a:avLst/>
          </a:prstGeom>
          <a:ln w="6350">
            <a:solidFill>
              <a:schemeClr val="bg1"/>
            </a:solidFill>
            <a:prstDash val="dash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53"/>
          <p:cNvCxnSpPr>
            <a:cxnSpLocks/>
          </p:cNvCxnSpPr>
          <p:nvPr/>
        </p:nvCxnSpPr>
        <p:spPr>
          <a:xfrm>
            <a:off x="6964820" y="2890741"/>
            <a:ext cx="461112" cy="0"/>
          </a:xfrm>
          <a:prstGeom prst="line">
            <a:avLst/>
          </a:prstGeom>
          <a:ln w="6350">
            <a:solidFill>
              <a:schemeClr val="bg1"/>
            </a:solidFill>
            <a:prstDash val="dash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4" name="Group 2"/>
          <p:cNvGrpSpPr/>
          <p:nvPr/>
        </p:nvGrpSpPr>
        <p:grpSpPr>
          <a:xfrm>
            <a:off x="7425932" y="2571750"/>
            <a:ext cx="1371600" cy="699990"/>
            <a:chOff x="381000" y="1694533"/>
            <a:chExt cx="1685731" cy="860304"/>
          </a:xfrm>
        </p:grpSpPr>
        <p:sp>
          <p:nvSpPr>
            <p:cNvPr id="65" name="Rectangle 38"/>
            <p:cNvSpPr/>
            <p:nvPr/>
          </p:nvSpPr>
          <p:spPr>
            <a:xfrm>
              <a:off x="381000" y="1694533"/>
              <a:ext cx="1676400" cy="860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  <a:latin typeface="Signika Negative"/>
              </a:endParaRPr>
            </a:p>
          </p:txBody>
        </p:sp>
        <p:sp>
          <p:nvSpPr>
            <p:cNvPr id="66" name="TextBox 57"/>
            <p:cNvSpPr txBox="1"/>
            <p:nvPr/>
          </p:nvSpPr>
          <p:spPr>
            <a:xfrm>
              <a:off x="390331" y="2162791"/>
              <a:ext cx="1676400" cy="34043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pl-PL" sz="1200" dirty="0">
                  <a:latin typeface="Signika Negative"/>
                </a:rPr>
                <a:t>2 100 m</a:t>
              </a:r>
              <a:r>
                <a:rPr lang="pl-PL" sz="1200" baseline="30000" dirty="0">
                  <a:latin typeface="Signika Negative"/>
                </a:rPr>
                <a:t>2</a:t>
              </a:r>
              <a:endParaRPr lang="pl-PL" sz="1200" dirty="0">
                <a:latin typeface="Signika Negative"/>
              </a:endParaRPr>
            </a:p>
          </p:txBody>
        </p:sp>
        <p:sp>
          <p:nvSpPr>
            <p:cNvPr id="67" name="Rectangle 1"/>
            <p:cNvSpPr/>
            <p:nvPr/>
          </p:nvSpPr>
          <p:spPr>
            <a:xfrm>
              <a:off x="381000" y="1743054"/>
              <a:ext cx="1676400" cy="343526"/>
            </a:xfrm>
            <a:prstGeom prst="rect">
              <a:avLst/>
            </a:prstGeom>
            <a:solidFill>
              <a:srgbClr val="1A28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100" dirty="0">
                  <a:solidFill>
                    <a:schemeClr val="bg1"/>
                  </a:solidFill>
                  <a:latin typeface="Signika Negative"/>
                </a:rPr>
                <a:t>WROCŁAW</a:t>
              </a:r>
              <a:endParaRPr lang="en-US" sz="1100" dirty="0">
                <a:solidFill>
                  <a:schemeClr val="bg1"/>
                </a:solidFill>
                <a:latin typeface="Signika Negative"/>
              </a:endParaRPr>
            </a:p>
          </p:txBody>
        </p:sp>
      </p:grpSp>
      <p:pic>
        <p:nvPicPr>
          <p:cNvPr id="70" name="Obraz 69">
            <a:extLst>
              <a:ext uri="{FF2B5EF4-FFF2-40B4-BE49-F238E27FC236}">
                <a16:creationId xmlns:a16="http://schemas.microsoft.com/office/drawing/2014/main" id="{C6743659-E93D-4748-9F16-57AA2347913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6270" b="54128"/>
          <a:stretch/>
        </p:blipFill>
        <p:spPr>
          <a:xfrm>
            <a:off x="8318500" y="4664748"/>
            <a:ext cx="559680" cy="269202"/>
          </a:xfrm>
          <a:prstGeom prst="rect">
            <a:avLst/>
          </a:prstGeom>
        </p:spPr>
      </p:pic>
      <p:sp>
        <p:nvSpPr>
          <p:cNvPr id="71" name="Tytuł 14">
            <a:extLst>
              <a:ext uri="{FF2B5EF4-FFF2-40B4-BE49-F238E27FC236}">
                <a16:creationId xmlns:a16="http://schemas.microsoft.com/office/drawing/2014/main" id="{47031A09-4F9F-4185-AEB0-0602196CE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400" dirty="0">
                <a:solidFill>
                  <a:schemeClr val="bg1"/>
                </a:solidFill>
                <a:latin typeface="Montserrat" panose="00000500000000000000" pitchFamily="2" charset="-18"/>
              </a:rPr>
              <a:t>POWIERZCHNIA MAGAZYNOWA</a:t>
            </a:r>
          </a:p>
        </p:txBody>
      </p:sp>
      <p:sp>
        <p:nvSpPr>
          <p:cNvPr id="72" name="Symbol zastępczy tekstu 15">
            <a:extLst>
              <a:ext uri="{FF2B5EF4-FFF2-40B4-BE49-F238E27FC236}">
                <a16:creationId xmlns:a16="http://schemas.microsoft.com/office/drawing/2014/main" id="{F1DBA0FF-B80E-4FD3-8C83-1C7F8B17BBA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63741" y="723900"/>
            <a:ext cx="8229600" cy="323850"/>
          </a:xfrm>
          <a:noFill/>
        </p:spPr>
        <p:txBody>
          <a:bodyPr vert="horz" wrap="square" lIns="91440" tIns="45720" rIns="91440" bIns="45720" rtlCol="0">
            <a:spAutoFit/>
          </a:bodyPr>
          <a:lstStyle/>
          <a:p>
            <a:r>
              <a:rPr lang="pl-PL" sz="1100" b="1" dirty="0">
                <a:solidFill>
                  <a:srgbClr val="E1071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Dzięki ciągłym inwestycjom nadążamy za zmieniającym się rynkiem i silną konkurencją</a:t>
            </a:r>
          </a:p>
        </p:txBody>
      </p:sp>
      <p:grpSp>
        <p:nvGrpSpPr>
          <p:cNvPr id="73" name="Group 2">
            <a:extLst>
              <a:ext uri="{FF2B5EF4-FFF2-40B4-BE49-F238E27FC236}">
                <a16:creationId xmlns:a16="http://schemas.microsoft.com/office/drawing/2014/main" id="{9C4D7806-175E-437C-8306-5B8E3195E6BA}"/>
              </a:ext>
            </a:extLst>
          </p:cNvPr>
          <p:cNvGrpSpPr/>
          <p:nvPr/>
        </p:nvGrpSpPr>
        <p:grpSpPr>
          <a:xfrm>
            <a:off x="315996" y="3576286"/>
            <a:ext cx="1371600" cy="699990"/>
            <a:chOff x="381000" y="1694533"/>
            <a:chExt cx="1685731" cy="860304"/>
          </a:xfrm>
        </p:grpSpPr>
        <p:sp>
          <p:nvSpPr>
            <p:cNvPr id="75" name="Rectangle 38">
              <a:extLst>
                <a:ext uri="{FF2B5EF4-FFF2-40B4-BE49-F238E27FC236}">
                  <a16:creationId xmlns:a16="http://schemas.microsoft.com/office/drawing/2014/main" id="{EAC45F36-A3D4-4CBB-A634-07C3E948A7A2}"/>
                </a:ext>
              </a:extLst>
            </p:cNvPr>
            <p:cNvSpPr/>
            <p:nvPr/>
          </p:nvSpPr>
          <p:spPr>
            <a:xfrm>
              <a:off x="381000" y="1694533"/>
              <a:ext cx="1676400" cy="860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  <a:latin typeface="Signika Negative"/>
              </a:endParaRPr>
            </a:p>
          </p:txBody>
        </p:sp>
        <p:sp>
          <p:nvSpPr>
            <p:cNvPr id="76" name="TextBox 57">
              <a:extLst>
                <a:ext uri="{FF2B5EF4-FFF2-40B4-BE49-F238E27FC236}">
                  <a16:creationId xmlns:a16="http://schemas.microsoft.com/office/drawing/2014/main" id="{498F8692-FF25-4102-AD01-D53A419EB23B}"/>
                </a:ext>
              </a:extLst>
            </p:cNvPr>
            <p:cNvSpPr txBox="1"/>
            <p:nvPr/>
          </p:nvSpPr>
          <p:spPr>
            <a:xfrm>
              <a:off x="390331" y="2145663"/>
              <a:ext cx="1676400" cy="34043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pl-PL" sz="1200" dirty="0">
                  <a:latin typeface="Signika Negative"/>
                </a:rPr>
                <a:t>2 000 m</a:t>
              </a:r>
              <a:r>
                <a:rPr lang="pl-PL" sz="1200" baseline="30000" dirty="0">
                  <a:latin typeface="Signika Negative"/>
                </a:rPr>
                <a:t>2</a:t>
              </a:r>
              <a:endParaRPr lang="pl-PL" sz="1200" dirty="0">
                <a:latin typeface="Signika Negative"/>
              </a:endParaRPr>
            </a:p>
          </p:txBody>
        </p:sp>
        <p:sp>
          <p:nvSpPr>
            <p:cNvPr id="77" name="Rectangle 1">
              <a:extLst>
                <a:ext uri="{FF2B5EF4-FFF2-40B4-BE49-F238E27FC236}">
                  <a16:creationId xmlns:a16="http://schemas.microsoft.com/office/drawing/2014/main" id="{7A891EF6-F3BE-43B3-A321-36441182D2DC}"/>
                </a:ext>
              </a:extLst>
            </p:cNvPr>
            <p:cNvSpPr/>
            <p:nvPr/>
          </p:nvSpPr>
          <p:spPr>
            <a:xfrm>
              <a:off x="381000" y="1733688"/>
              <a:ext cx="1676400" cy="343526"/>
            </a:xfrm>
            <a:prstGeom prst="rect">
              <a:avLst/>
            </a:prstGeom>
            <a:solidFill>
              <a:srgbClr val="1A28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100" dirty="0">
                  <a:solidFill>
                    <a:schemeClr val="bg1"/>
                  </a:solidFill>
                  <a:latin typeface="Signika Negative"/>
                </a:rPr>
                <a:t>KALISZ</a:t>
              </a:r>
              <a:endParaRPr lang="en-US" sz="1100" dirty="0">
                <a:solidFill>
                  <a:schemeClr val="bg1"/>
                </a:solidFill>
                <a:latin typeface="Signika Negative"/>
              </a:endParaRPr>
            </a:p>
          </p:txBody>
        </p:sp>
      </p:grpSp>
      <p:cxnSp>
        <p:nvCxnSpPr>
          <p:cNvPr id="78" name="Straight Connector 23">
            <a:extLst>
              <a:ext uri="{FF2B5EF4-FFF2-40B4-BE49-F238E27FC236}">
                <a16:creationId xmlns:a16="http://schemas.microsoft.com/office/drawing/2014/main" id="{94639F53-B3E1-460A-8E12-98AC17D01D30}"/>
              </a:ext>
            </a:extLst>
          </p:cNvPr>
          <p:cNvCxnSpPr>
            <a:cxnSpLocks/>
          </p:cNvCxnSpPr>
          <p:nvPr/>
        </p:nvCxnSpPr>
        <p:spPr>
          <a:xfrm>
            <a:off x="4052780" y="4791416"/>
            <a:ext cx="1024834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2">
            <a:extLst>
              <a:ext uri="{FF2B5EF4-FFF2-40B4-BE49-F238E27FC236}">
                <a16:creationId xmlns:a16="http://schemas.microsoft.com/office/drawing/2014/main" id="{0744237F-CA8C-BF85-5BB1-84F17840CAB2}"/>
              </a:ext>
            </a:extLst>
          </p:cNvPr>
          <p:cNvGrpSpPr/>
          <p:nvPr/>
        </p:nvGrpSpPr>
        <p:grpSpPr>
          <a:xfrm>
            <a:off x="2084021" y="3583388"/>
            <a:ext cx="1371600" cy="699990"/>
            <a:chOff x="381000" y="1694533"/>
            <a:chExt cx="1685731" cy="860304"/>
          </a:xfrm>
        </p:grpSpPr>
        <p:sp>
          <p:nvSpPr>
            <p:cNvPr id="3" name="Rectangle 38">
              <a:extLst>
                <a:ext uri="{FF2B5EF4-FFF2-40B4-BE49-F238E27FC236}">
                  <a16:creationId xmlns:a16="http://schemas.microsoft.com/office/drawing/2014/main" id="{7940FD4A-3D53-402E-8CBC-496BD9B30A31}"/>
                </a:ext>
              </a:extLst>
            </p:cNvPr>
            <p:cNvSpPr/>
            <p:nvPr/>
          </p:nvSpPr>
          <p:spPr>
            <a:xfrm>
              <a:off x="381000" y="1694533"/>
              <a:ext cx="1676400" cy="860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  <a:latin typeface="Signika Negative"/>
              </a:endParaRPr>
            </a:p>
          </p:txBody>
        </p:sp>
        <p:sp>
          <p:nvSpPr>
            <p:cNvPr id="8" name="TextBox 57">
              <a:extLst>
                <a:ext uri="{FF2B5EF4-FFF2-40B4-BE49-F238E27FC236}">
                  <a16:creationId xmlns:a16="http://schemas.microsoft.com/office/drawing/2014/main" id="{C6F9505D-DB88-CFC3-2CE6-E5FD85C9CB69}"/>
                </a:ext>
              </a:extLst>
            </p:cNvPr>
            <p:cNvSpPr txBox="1"/>
            <p:nvPr/>
          </p:nvSpPr>
          <p:spPr>
            <a:xfrm>
              <a:off x="390331" y="2145663"/>
              <a:ext cx="1676400" cy="34043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pl-PL" sz="1200" dirty="0">
                  <a:latin typeface="Signika Negative"/>
                </a:rPr>
                <a:t>2 400 m</a:t>
              </a:r>
              <a:r>
                <a:rPr lang="pl-PL" sz="1200" baseline="30000" dirty="0">
                  <a:latin typeface="Signika Negative"/>
                </a:rPr>
                <a:t>2</a:t>
              </a:r>
              <a:endParaRPr lang="pl-PL" sz="1200" dirty="0">
                <a:latin typeface="Signika Negative"/>
              </a:endParaRPr>
            </a:p>
          </p:txBody>
        </p:sp>
        <p:sp>
          <p:nvSpPr>
            <p:cNvPr id="9" name="Rectangle 1">
              <a:extLst>
                <a:ext uri="{FF2B5EF4-FFF2-40B4-BE49-F238E27FC236}">
                  <a16:creationId xmlns:a16="http://schemas.microsoft.com/office/drawing/2014/main" id="{146C0354-410F-28B1-9C37-829F39935F13}"/>
                </a:ext>
              </a:extLst>
            </p:cNvPr>
            <p:cNvSpPr/>
            <p:nvPr/>
          </p:nvSpPr>
          <p:spPr>
            <a:xfrm>
              <a:off x="381000" y="1733688"/>
              <a:ext cx="1676400" cy="343526"/>
            </a:xfrm>
            <a:prstGeom prst="rect">
              <a:avLst/>
            </a:prstGeom>
            <a:solidFill>
              <a:srgbClr val="1A28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100" dirty="0">
                  <a:solidFill>
                    <a:schemeClr val="bg1"/>
                  </a:solidFill>
                  <a:latin typeface="Signika Negative"/>
                </a:rPr>
                <a:t>SOSNOWIEC</a:t>
              </a:r>
              <a:endParaRPr lang="en-US" sz="1100" dirty="0">
                <a:solidFill>
                  <a:schemeClr val="bg1"/>
                </a:solidFill>
                <a:latin typeface="Signika Negative"/>
              </a:endParaRPr>
            </a:p>
          </p:txBody>
        </p:sp>
      </p:grpSp>
      <p:cxnSp>
        <p:nvCxnSpPr>
          <p:cNvPr id="13" name="Straight Connector 53">
            <a:extLst>
              <a:ext uri="{FF2B5EF4-FFF2-40B4-BE49-F238E27FC236}">
                <a16:creationId xmlns:a16="http://schemas.microsoft.com/office/drawing/2014/main" id="{5D9CF024-78A5-6815-83C7-757D8146B9C9}"/>
              </a:ext>
            </a:extLst>
          </p:cNvPr>
          <p:cNvCxnSpPr>
            <a:cxnSpLocks/>
          </p:cNvCxnSpPr>
          <p:nvPr/>
        </p:nvCxnSpPr>
        <p:spPr>
          <a:xfrm>
            <a:off x="1622909" y="3887656"/>
            <a:ext cx="461112" cy="0"/>
          </a:xfrm>
          <a:prstGeom prst="line">
            <a:avLst/>
          </a:prstGeom>
          <a:ln w="6350">
            <a:solidFill>
              <a:schemeClr val="bg1"/>
            </a:solidFill>
            <a:prstDash val="dash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48261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25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250"/>
                            </p:stCondLst>
                            <p:childTnLst>
                              <p:par>
                                <p:cTn id="45" presetID="9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25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750"/>
                            </p:stCondLst>
                            <p:childTnLst>
                              <p:par>
                                <p:cTn id="5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5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9000"/>
                            </p:stCondLst>
                            <p:childTnLst>
                              <p:par>
                                <p:cTn id="6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750"/>
                            </p:stCondLst>
                            <p:childTnLst>
                              <p:par>
                                <p:cTn id="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250"/>
                            </p:stCondLst>
                            <p:childTnLst>
                              <p:par>
                                <p:cTn id="6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7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1750"/>
                            </p:stCondLst>
                            <p:childTnLst>
                              <p:par>
                                <p:cTn id="7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250"/>
                            </p:stCondLst>
                            <p:childTnLst>
                              <p:par>
                                <p:cTn id="7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7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3000"/>
                            </p:stCondLst>
                            <p:childTnLst>
                              <p:par>
                                <p:cTn id="8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7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3750"/>
                            </p:stCondLst>
                            <p:childTnLst>
                              <p:par>
                                <p:cTn id="8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250"/>
                            </p:stCondLst>
                            <p:childTnLst>
                              <p:par>
                                <p:cTn id="8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0"/>
                            </p:stCondLst>
                            <p:childTnLst>
                              <p:par>
                                <p:cTn id="9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5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8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rostokąt 15">
            <a:extLst>
              <a:ext uri="{FF2B5EF4-FFF2-40B4-BE49-F238E27FC236}">
                <a16:creationId xmlns:a16="http://schemas.microsoft.com/office/drawing/2014/main" id="{74C13296-9A11-4C1F-A378-AAB91D8CC6E3}"/>
              </a:ext>
            </a:extLst>
          </p:cNvPr>
          <p:cNvSpPr/>
          <p:nvPr/>
        </p:nvSpPr>
        <p:spPr>
          <a:xfrm>
            <a:off x="4800600" y="4635668"/>
            <a:ext cx="4343400" cy="507831"/>
          </a:xfrm>
          <a:prstGeom prst="rect">
            <a:avLst/>
          </a:prstGeom>
          <a:solidFill>
            <a:srgbClr val="1A28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7" name="Symbol zastępczy obrazu 16">
            <a:extLst>
              <a:ext uri="{FF2B5EF4-FFF2-40B4-BE49-F238E27FC236}">
                <a16:creationId xmlns:a16="http://schemas.microsoft.com/office/drawing/2014/main" id="{343C05C5-49FA-4CA2-9DA8-144A41A8584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94" r="31394"/>
          <a:stretch>
            <a:fillRect/>
          </a:stretch>
        </p:blipFill>
        <p:spPr/>
      </p:pic>
      <p:pic>
        <p:nvPicPr>
          <p:cNvPr id="13" name="Symbol zastępczy obrazu 12">
            <a:extLst>
              <a:ext uri="{FF2B5EF4-FFF2-40B4-BE49-F238E27FC236}">
                <a16:creationId xmlns:a16="http://schemas.microsoft.com/office/drawing/2014/main" id="{EB5BB4B5-D8AA-4E45-B97A-F883DB9B7D9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3" r="15203"/>
          <a:stretch/>
        </p:blipFill>
        <p:spPr/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53DF609-5675-4C1B-B740-DDCA4B968CB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6400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Lato" panose="020F0502020204030203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E55B62B-4F15-4106-A259-D74109AD7CFC}" type="slidenum">
              <a:rPr lang="en-ID" smtClean="0"/>
              <a:pPr/>
              <a:t>9</a:t>
            </a:fld>
            <a:endParaRPr lang="en-ID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E56DA1-E8E4-40F6-98E8-28224D9CB0DC}"/>
              </a:ext>
            </a:extLst>
          </p:cNvPr>
          <p:cNvSpPr txBox="1"/>
          <p:nvPr/>
        </p:nvSpPr>
        <p:spPr>
          <a:xfrm>
            <a:off x="949752" y="1953393"/>
            <a:ext cx="4267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200" i="1" dirty="0">
                <a:solidFill>
                  <a:schemeClr val="bg1"/>
                </a:solidFill>
                <a:latin typeface="Lato Light" panose="020F03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„W świecie handlu liczą się wyniki, a nie obietnice. Łączymy globalne doświadczenie z ekspercką wiedzą naszego zespołu, by dostarczać rozwiązania, które realnie wpływają na Twój sukces. Z nami zyskasz pewność, że nie tylko nadążasz za rynkiem, ale stale powiększasz przewagę nad konkurencją.".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94E546CB-8EEB-418A-82F8-8878FAD68BBD}"/>
              </a:ext>
            </a:extLst>
          </p:cNvPr>
          <p:cNvSpPr/>
          <p:nvPr/>
        </p:nvSpPr>
        <p:spPr>
          <a:xfrm>
            <a:off x="1253689" y="937523"/>
            <a:ext cx="713282" cy="567435"/>
          </a:xfrm>
          <a:custGeom>
            <a:avLst/>
            <a:gdLst/>
            <a:ahLst/>
            <a:cxnLst/>
            <a:rect l="l" t="t" r="r" b="b"/>
            <a:pathLst>
              <a:path w="951043" h="756580">
                <a:moveTo>
                  <a:pt x="805196" y="0"/>
                </a:moveTo>
                <a:lnTo>
                  <a:pt x="951043" y="0"/>
                </a:lnTo>
                <a:lnTo>
                  <a:pt x="756580" y="443617"/>
                </a:lnTo>
                <a:cubicBezTo>
                  <a:pt x="782914" y="455771"/>
                  <a:pt x="803677" y="474508"/>
                  <a:pt x="818869" y="499829"/>
                </a:cubicBezTo>
                <a:cubicBezTo>
                  <a:pt x="834061" y="525149"/>
                  <a:pt x="841658" y="553002"/>
                  <a:pt x="841658" y="583387"/>
                </a:cubicBezTo>
                <a:cubicBezTo>
                  <a:pt x="841658" y="632003"/>
                  <a:pt x="824946" y="673022"/>
                  <a:pt x="791523" y="706445"/>
                </a:cubicBezTo>
                <a:cubicBezTo>
                  <a:pt x="758100" y="739868"/>
                  <a:pt x="718093" y="756580"/>
                  <a:pt x="671503" y="756580"/>
                </a:cubicBezTo>
                <a:cubicBezTo>
                  <a:pt x="626939" y="756580"/>
                  <a:pt x="589971" y="741894"/>
                  <a:pt x="560599" y="712522"/>
                </a:cubicBezTo>
                <a:cubicBezTo>
                  <a:pt x="531227" y="683150"/>
                  <a:pt x="516541" y="646182"/>
                  <a:pt x="516541" y="601618"/>
                </a:cubicBezTo>
                <a:cubicBezTo>
                  <a:pt x="516541" y="575284"/>
                  <a:pt x="520592" y="550976"/>
                  <a:pt x="528695" y="528694"/>
                </a:cubicBezTo>
                <a:cubicBezTo>
                  <a:pt x="536797" y="506412"/>
                  <a:pt x="550977" y="477040"/>
                  <a:pt x="571233" y="440579"/>
                </a:cubicBezTo>
                <a:close/>
                <a:moveTo>
                  <a:pt x="288655" y="0"/>
                </a:moveTo>
                <a:lnTo>
                  <a:pt x="434502" y="0"/>
                </a:lnTo>
                <a:lnTo>
                  <a:pt x="240039" y="443617"/>
                </a:lnTo>
                <a:cubicBezTo>
                  <a:pt x="266373" y="455771"/>
                  <a:pt x="287136" y="474508"/>
                  <a:pt x="302328" y="499829"/>
                </a:cubicBezTo>
                <a:cubicBezTo>
                  <a:pt x="317521" y="525149"/>
                  <a:pt x="325117" y="553002"/>
                  <a:pt x="325117" y="583387"/>
                </a:cubicBezTo>
                <a:cubicBezTo>
                  <a:pt x="325117" y="632003"/>
                  <a:pt x="308405" y="673022"/>
                  <a:pt x="274982" y="706445"/>
                </a:cubicBezTo>
                <a:cubicBezTo>
                  <a:pt x="241559" y="739868"/>
                  <a:pt x="201552" y="756580"/>
                  <a:pt x="154962" y="756580"/>
                </a:cubicBezTo>
                <a:cubicBezTo>
                  <a:pt x="110398" y="756580"/>
                  <a:pt x="73430" y="741894"/>
                  <a:pt x="44058" y="712522"/>
                </a:cubicBezTo>
                <a:cubicBezTo>
                  <a:pt x="14686" y="683150"/>
                  <a:pt x="0" y="646182"/>
                  <a:pt x="0" y="601618"/>
                </a:cubicBezTo>
                <a:cubicBezTo>
                  <a:pt x="0" y="575284"/>
                  <a:pt x="4051" y="550976"/>
                  <a:pt x="12154" y="528694"/>
                </a:cubicBezTo>
                <a:cubicBezTo>
                  <a:pt x="20257" y="506412"/>
                  <a:pt x="34436" y="477040"/>
                  <a:pt x="54693" y="440579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 sz="135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85EAEC-E701-4AE8-A28F-BCB59FAF97E4}"/>
              </a:ext>
            </a:extLst>
          </p:cNvPr>
          <p:cNvSpPr txBox="1"/>
          <p:nvPr/>
        </p:nvSpPr>
        <p:spPr>
          <a:xfrm>
            <a:off x="226507" y="4767263"/>
            <a:ext cx="19853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b="1" dirty="0">
                <a:solidFill>
                  <a:schemeClr val="bg1"/>
                </a:solidFill>
                <a:latin typeface="Lato Black" panose="020F0A02020204030203" pitchFamily="34" charset="-18"/>
              </a:rPr>
              <a:t>2026</a:t>
            </a:r>
            <a:endParaRPr lang="en-ID" sz="900" b="1" dirty="0">
              <a:solidFill>
                <a:schemeClr val="bg1"/>
              </a:solidFill>
              <a:latin typeface="Lato Black" panose="020F0A02020204030203" pitchFamily="34" charset="-18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ED25264-F6DB-425D-BC24-A117F3C86532}"/>
              </a:ext>
            </a:extLst>
          </p:cNvPr>
          <p:cNvCxnSpPr/>
          <p:nvPr/>
        </p:nvCxnSpPr>
        <p:spPr>
          <a:xfrm>
            <a:off x="2291715" y="3579230"/>
            <a:ext cx="1188720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A1B60BF-B16D-466B-B10B-4D61F2AF50E2}"/>
              </a:ext>
            </a:extLst>
          </p:cNvPr>
          <p:cNvGrpSpPr/>
          <p:nvPr/>
        </p:nvGrpSpPr>
        <p:grpSpPr>
          <a:xfrm>
            <a:off x="4999442" y="4805363"/>
            <a:ext cx="2300547" cy="581891"/>
            <a:chOff x="5223164" y="1981200"/>
            <a:chExt cx="3067396" cy="775855"/>
          </a:xfrm>
          <a:solidFill>
            <a:srgbClr val="FF0000">
              <a:alpha val="44000"/>
            </a:srgbClr>
          </a:solidFill>
        </p:grpSpPr>
        <p:sp>
          <p:nvSpPr>
            <p:cNvPr id="20" name="Parallelogram 19">
              <a:extLst>
                <a:ext uri="{FF2B5EF4-FFF2-40B4-BE49-F238E27FC236}">
                  <a16:creationId xmlns:a16="http://schemas.microsoft.com/office/drawing/2014/main" id="{56FB1804-4336-4BE9-B10F-5FE664A4F26C}"/>
                </a:ext>
              </a:extLst>
            </p:cNvPr>
            <p:cNvSpPr/>
            <p:nvPr/>
          </p:nvSpPr>
          <p:spPr>
            <a:xfrm>
              <a:off x="5223164" y="1981200"/>
              <a:ext cx="872836" cy="775855"/>
            </a:xfrm>
            <a:prstGeom prst="parallelogram">
              <a:avLst>
                <a:gd name="adj" fmla="val 6062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1350"/>
            </a:p>
          </p:txBody>
        </p:sp>
        <p:sp>
          <p:nvSpPr>
            <p:cNvPr id="21" name="Parallelogram 20">
              <a:extLst>
                <a:ext uri="{FF2B5EF4-FFF2-40B4-BE49-F238E27FC236}">
                  <a16:creationId xmlns:a16="http://schemas.microsoft.com/office/drawing/2014/main" id="{B9092F96-23DA-4A76-8ED0-359BDC61D311}"/>
                </a:ext>
              </a:extLst>
            </p:cNvPr>
            <p:cNvSpPr/>
            <p:nvPr/>
          </p:nvSpPr>
          <p:spPr>
            <a:xfrm>
              <a:off x="5954684" y="1981200"/>
              <a:ext cx="872836" cy="775855"/>
            </a:xfrm>
            <a:prstGeom prst="parallelogram">
              <a:avLst>
                <a:gd name="adj" fmla="val 6062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1350"/>
            </a:p>
          </p:txBody>
        </p:sp>
        <p:sp>
          <p:nvSpPr>
            <p:cNvPr id="22" name="Parallelogram 21">
              <a:extLst>
                <a:ext uri="{FF2B5EF4-FFF2-40B4-BE49-F238E27FC236}">
                  <a16:creationId xmlns:a16="http://schemas.microsoft.com/office/drawing/2014/main" id="{37985883-C212-4FE6-958B-49A7665D57E0}"/>
                </a:ext>
              </a:extLst>
            </p:cNvPr>
            <p:cNvSpPr/>
            <p:nvPr/>
          </p:nvSpPr>
          <p:spPr>
            <a:xfrm>
              <a:off x="6686204" y="1981200"/>
              <a:ext cx="872836" cy="775855"/>
            </a:xfrm>
            <a:prstGeom prst="parallelogram">
              <a:avLst>
                <a:gd name="adj" fmla="val 6062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1350"/>
            </a:p>
          </p:txBody>
        </p:sp>
        <p:sp>
          <p:nvSpPr>
            <p:cNvPr id="23" name="Parallelogram 22">
              <a:extLst>
                <a:ext uri="{FF2B5EF4-FFF2-40B4-BE49-F238E27FC236}">
                  <a16:creationId xmlns:a16="http://schemas.microsoft.com/office/drawing/2014/main" id="{AA0B2690-6A90-4849-9382-97135994EB3D}"/>
                </a:ext>
              </a:extLst>
            </p:cNvPr>
            <p:cNvSpPr/>
            <p:nvPr/>
          </p:nvSpPr>
          <p:spPr>
            <a:xfrm>
              <a:off x="7417724" y="1981200"/>
              <a:ext cx="872836" cy="775855"/>
            </a:xfrm>
            <a:prstGeom prst="parallelogram">
              <a:avLst>
                <a:gd name="adj" fmla="val 6062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1350"/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FE170065-AEEA-4FA0-AE8C-E4970AF8A738}"/>
              </a:ext>
            </a:extLst>
          </p:cNvPr>
          <p:cNvSpPr txBox="1"/>
          <p:nvPr/>
        </p:nvSpPr>
        <p:spPr>
          <a:xfrm>
            <a:off x="7718127" y="4572880"/>
            <a:ext cx="1446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i="1" dirty="0">
                <a:solidFill>
                  <a:schemeClr val="bg1"/>
                </a:solidFill>
                <a:latin typeface="Lato" panose="020F0502020204030203" pitchFamily="34" charset="-18"/>
              </a:rPr>
              <a:t>ODDZIAŁ NOWE PIEKUTY</a:t>
            </a:r>
            <a:endParaRPr lang="en-ID" sz="900" i="1" dirty="0">
              <a:solidFill>
                <a:schemeClr val="bg1"/>
              </a:solidFill>
              <a:latin typeface="Lato" panose="020F0502020204030203" pitchFamily="34" charset="-18"/>
            </a:endParaRPr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id="{440BDFB6-F1DA-2B83-FA63-77D5E14A7B7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083352" y="3428476"/>
            <a:ext cx="1793448" cy="507831"/>
          </a:xfr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350" dirty="0">
                <a:solidFill>
                  <a:schemeClr val="bg1"/>
                </a:solidFill>
                <a:latin typeface="Lato Black" panose="020F0A02020204030203" pitchFamily="34" charset="-18"/>
                <a:ea typeface="+mn-ea"/>
                <a:cs typeface="+mn-cs"/>
              </a:rPr>
              <a:t>KOMPANIA DYSTRYBUCYJNA</a:t>
            </a:r>
            <a:endParaRPr lang="id-ID" sz="1350" dirty="0">
              <a:solidFill>
                <a:schemeClr val="bg1"/>
              </a:solidFill>
              <a:latin typeface="Lato Black" panose="020F0A02020204030203" pitchFamily="34" charset="-1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4500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59252</TotalTime>
  <Words>2733</Words>
  <Application>Microsoft Office PowerPoint</Application>
  <PresentationFormat>Pokaz na ekranie (16:9)</PresentationFormat>
  <Paragraphs>367</Paragraphs>
  <Slides>29</Slides>
  <Notes>1</Notes>
  <HiddenSlides>0</HiddenSlides>
  <MMClips>1</MMClips>
  <ScaleCrop>false</ScaleCrop>
  <HeadingPairs>
    <vt:vector size="6" baseType="variant">
      <vt:variant>
        <vt:lpstr>Używane czcionki</vt:lpstr>
      </vt:variant>
      <vt:variant>
        <vt:i4>12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29</vt:i4>
      </vt:variant>
    </vt:vector>
  </HeadingPairs>
  <TitlesOfParts>
    <vt:vector size="42" baseType="lpstr">
      <vt:lpstr>Montserrat ExtraLight</vt:lpstr>
      <vt:lpstr>Open Sans Light</vt:lpstr>
      <vt:lpstr>Signika Negative</vt:lpstr>
      <vt:lpstr>Lato Light</vt:lpstr>
      <vt:lpstr>Mission Gothic Regular</vt:lpstr>
      <vt:lpstr>Calibri</vt:lpstr>
      <vt:lpstr>Open Sans</vt:lpstr>
      <vt:lpstr>Lato Black</vt:lpstr>
      <vt:lpstr>Montserrat ExtraBold</vt:lpstr>
      <vt:lpstr>Arial</vt:lpstr>
      <vt:lpstr>Montserrat</vt:lpstr>
      <vt:lpstr>Lato</vt:lpstr>
      <vt:lpstr>Office Theme</vt:lpstr>
      <vt:lpstr>GRUPA KD</vt:lpstr>
      <vt:lpstr>Prezentacja programu PowerPoint</vt:lpstr>
      <vt:lpstr>MISJA I CELE</vt:lpstr>
      <vt:lpstr>HISTORIA</vt:lpstr>
      <vt:lpstr>DANE LICZBOWE</vt:lpstr>
      <vt:lpstr>PROGNOZY NA ROK 2026</vt:lpstr>
      <vt:lpstr>PROFESJONALIZM, DOŚWIADCZENIE, TERMINOWOŚĆ</vt:lpstr>
      <vt:lpstr>POWIERZCHNIA MAGAZYNOWA</vt:lpstr>
      <vt:lpstr>KOMPANIA DYSTRYBUCYJNA</vt:lpstr>
      <vt:lpstr>STRUKTURA SPRZEDAŻY </vt:lpstr>
      <vt:lpstr>KANAŁY DYSTRYBUCJI</vt:lpstr>
      <vt:lpstr>ZATRUDNIENIE</vt:lpstr>
      <vt:lpstr>KLUCZOWE DZIAŁY</vt:lpstr>
      <vt:lpstr>TRANSPORT</vt:lpstr>
      <vt:lpstr>NASI KLIENCI</vt:lpstr>
      <vt:lpstr>STACJE PALIW</vt:lpstr>
      <vt:lpstr>INNOWACYJNOŚĆ  DNA NASZEJ ORGANIZACJI</vt:lpstr>
      <vt:lpstr>SYSTEMY IT</vt:lpstr>
      <vt:lpstr>COMARCH ERP XL</vt:lpstr>
      <vt:lpstr>MOBIUS SFA i CRM</vt:lpstr>
      <vt:lpstr>ORTEC ROUTING</vt:lpstr>
      <vt:lpstr>MOBILNA STREFA KLIENTA</vt:lpstr>
      <vt:lpstr>SKK SMART PICKING</vt:lpstr>
      <vt:lpstr>DOSTAWCY ODBIORCY</vt:lpstr>
      <vt:lpstr>TYLKO SPRAWDZENI  PRODUCENCI</vt:lpstr>
      <vt:lpstr>ZRÓWNOWAŻONY ROZWÓJ</vt:lpstr>
      <vt:lpstr>Prezentacja programu PowerPoint</vt:lpstr>
      <vt:lpstr>Prezentacja programu PowerPoint</vt:lpstr>
      <vt:lpstr>Prezentacja programu PowerPoint</vt:lpstr>
    </vt:vector>
  </TitlesOfParts>
  <Company>LIME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Bogdan</dc:creator>
  <cp:lastModifiedBy>Bogdan Sadowski | KD Tedi</cp:lastModifiedBy>
  <cp:revision>1501</cp:revision>
  <dcterms:created xsi:type="dcterms:W3CDTF">2013-04-14T18:18:29Z</dcterms:created>
  <dcterms:modified xsi:type="dcterms:W3CDTF">2026-04-16T12:34:19Z</dcterms:modified>
</cp:coreProperties>
</file>